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ntonio Bold" panose="020B0604020202020204" charset="0"/>
      <p:regular r:id="rId25"/>
    </p:embeddedFont>
    <p:embeddedFont>
      <p:font typeface="Canva Sans" panose="020B0604020202020204" charset="0"/>
      <p:regular r:id="rId26"/>
    </p:embeddedFont>
    <p:embeddedFont>
      <p:font typeface="Crimson Pro" panose="020B0604020202020204" charset="0"/>
      <p:regular r:id="rId27"/>
    </p:embeddedFont>
    <p:embeddedFont>
      <p:font typeface="Crimson Pro Bold" panose="020B0604020202020204" charset="0"/>
      <p:regular r:id="rId28"/>
    </p:embeddedFont>
    <p:embeddedFont>
      <p:font typeface="League Gothic" panose="020B0604020202020204" charset="0"/>
      <p:regular r:id="rId29"/>
    </p:embeddedFont>
    <p:embeddedFont>
      <p:font typeface="Montserrat Classic"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1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pn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6.jpeg"/><Relationship Id="rId7"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9.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grpSp>
        <p:nvGrpSpPr>
          <p:cNvPr id="2" name="Group 2"/>
          <p:cNvGrpSpPr/>
          <p:nvPr/>
        </p:nvGrpSpPr>
        <p:grpSpPr>
          <a:xfrm>
            <a:off x="-298305" y="-314237"/>
            <a:ext cx="18884610" cy="10915475"/>
            <a:chOff x="0" y="0"/>
            <a:chExt cx="25179480" cy="14553966"/>
          </a:xfrm>
        </p:grpSpPr>
        <p:sp>
          <p:nvSpPr>
            <p:cNvPr id="3" name="Freeform 3"/>
            <p:cNvSpPr/>
            <p:nvPr/>
          </p:nvSpPr>
          <p:spPr>
            <a:xfrm>
              <a:off x="3806137" y="272848"/>
              <a:ext cx="6991097" cy="4460211"/>
            </a:xfrm>
            <a:custGeom>
              <a:avLst/>
              <a:gdLst/>
              <a:ahLst/>
              <a:cxnLst/>
              <a:rect l="l" t="t" r="r" b="b"/>
              <a:pathLst>
                <a:path w="6991097" h="4460211">
                  <a:moveTo>
                    <a:pt x="0" y="0"/>
                  </a:moveTo>
                  <a:lnTo>
                    <a:pt x="6991097" y="0"/>
                  </a:lnTo>
                  <a:lnTo>
                    <a:pt x="6991097" y="4460212"/>
                  </a:lnTo>
                  <a:lnTo>
                    <a:pt x="0" y="4460212"/>
                  </a:lnTo>
                  <a:lnTo>
                    <a:pt x="0" y="0"/>
                  </a:lnTo>
                  <a:close/>
                </a:path>
              </a:pathLst>
            </a:custGeom>
            <a:blipFill>
              <a:blip r:embed="rId2">
                <a:alphaModFix amt="51000"/>
              </a:blip>
              <a:stretch>
                <a:fillRect/>
              </a:stretch>
            </a:blipFill>
            <a:ln cap="sq">
              <a:noFill/>
              <a:prstDash val="solid"/>
              <a:miter/>
            </a:ln>
          </p:spPr>
          <p:txBody>
            <a:bodyPr/>
            <a:lstStyle/>
            <a:p>
              <a:endParaRPr lang="en-US"/>
            </a:p>
          </p:txBody>
        </p:sp>
        <p:sp>
          <p:nvSpPr>
            <p:cNvPr id="4" name="Freeform 4"/>
            <p:cNvSpPr/>
            <p:nvPr/>
          </p:nvSpPr>
          <p:spPr>
            <a:xfrm>
              <a:off x="20731774" y="272848"/>
              <a:ext cx="4220350" cy="5924723"/>
            </a:xfrm>
            <a:custGeom>
              <a:avLst/>
              <a:gdLst/>
              <a:ahLst/>
              <a:cxnLst/>
              <a:rect l="l" t="t" r="r" b="b"/>
              <a:pathLst>
                <a:path w="4220350" h="5924723">
                  <a:moveTo>
                    <a:pt x="0" y="0"/>
                  </a:moveTo>
                  <a:lnTo>
                    <a:pt x="4220350" y="0"/>
                  </a:lnTo>
                  <a:lnTo>
                    <a:pt x="4220350" y="5924723"/>
                  </a:lnTo>
                  <a:lnTo>
                    <a:pt x="0" y="5924723"/>
                  </a:lnTo>
                  <a:lnTo>
                    <a:pt x="0" y="0"/>
                  </a:lnTo>
                  <a:close/>
                </a:path>
              </a:pathLst>
            </a:custGeom>
            <a:blipFill>
              <a:blip r:embed="rId3">
                <a:alphaModFix amt="51000"/>
              </a:blip>
              <a:stretch>
                <a:fillRect l="-14572" t="-21550" r="-15786" b="-2260"/>
              </a:stretch>
            </a:blipFill>
          </p:spPr>
          <p:txBody>
            <a:bodyPr/>
            <a:lstStyle/>
            <a:p>
              <a:endParaRPr lang="en-US"/>
            </a:p>
          </p:txBody>
        </p:sp>
        <p:sp>
          <p:nvSpPr>
            <p:cNvPr id="5" name="Freeform 5"/>
            <p:cNvSpPr/>
            <p:nvPr/>
          </p:nvSpPr>
          <p:spPr>
            <a:xfrm>
              <a:off x="446383" y="9591683"/>
              <a:ext cx="6310695" cy="4733021"/>
            </a:xfrm>
            <a:custGeom>
              <a:avLst/>
              <a:gdLst/>
              <a:ahLst/>
              <a:cxnLst/>
              <a:rect l="l" t="t" r="r" b="b"/>
              <a:pathLst>
                <a:path w="6310695" h="4733021">
                  <a:moveTo>
                    <a:pt x="0" y="0"/>
                  </a:moveTo>
                  <a:lnTo>
                    <a:pt x="6310695" y="0"/>
                  </a:lnTo>
                  <a:lnTo>
                    <a:pt x="6310695" y="4733021"/>
                  </a:lnTo>
                  <a:lnTo>
                    <a:pt x="0" y="4733021"/>
                  </a:lnTo>
                  <a:lnTo>
                    <a:pt x="0" y="0"/>
                  </a:lnTo>
                  <a:close/>
                </a:path>
              </a:pathLst>
            </a:custGeom>
            <a:blipFill>
              <a:blip r:embed="rId4">
                <a:alphaModFix amt="51000"/>
              </a:blip>
              <a:stretch>
                <a:fillRect/>
              </a:stretch>
            </a:blipFill>
          </p:spPr>
          <p:txBody>
            <a:bodyPr/>
            <a:lstStyle/>
            <a:p>
              <a:endParaRPr lang="en-US"/>
            </a:p>
          </p:txBody>
        </p:sp>
        <p:sp>
          <p:nvSpPr>
            <p:cNvPr id="6" name="Freeform 6"/>
            <p:cNvSpPr/>
            <p:nvPr/>
          </p:nvSpPr>
          <p:spPr>
            <a:xfrm>
              <a:off x="0" y="0"/>
              <a:ext cx="4308821" cy="3982602"/>
            </a:xfrm>
            <a:custGeom>
              <a:avLst/>
              <a:gdLst/>
              <a:ahLst/>
              <a:cxnLst/>
              <a:rect l="l" t="t" r="r" b="b"/>
              <a:pathLst>
                <a:path w="4308821" h="3982602">
                  <a:moveTo>
                    <a:pt x="0" y="0"/>
                  </a:moveTo>
                  <a:lnTo>
                    <a:pt x="4308821" y="0"/>
                  </a:lnTo>
                  <a:lnTo>
                    <a:pt x="4308821" y="3982602"/>
                  </a:lnTo>
                  <a:lnTo>
                    <a:pt x="0" y="3982602"/>
                  </a:lnTo>
                  <a:lnTo>
                    <a:pt x="0" y="0"/>
                  </a:lnTo>
                  <a:close/>
                </a:path>
              </a:pathLst>
            </a:custGeom>
            <a:blipFill>
              <a:blip r:embed="rId5">
                <a:alphaModFix amt="51000"/>
              </a:blip>
              <a:stretch>
                <a:fillRect l="-11063" t="-23074" r="-7519" b="-47986"/>
              </a:stretch>
            </a:blipFill>
          </p:spPr>
          <p:txBody>
            <a:bodyPr/>
            <a:lstStyle/>
            <a:p>
              <a:endParaRPr lang="en-US"/>
            </a:p>
          </p:txBody>
        </p:sp>
        <p:sp>
          <p:nvSpPr>
            <p:cNvPr id="7" name="Freeform 7"/>
            <p:cNvSpPr/>
            <p:nvPr/>
          </p:nvSpPr>
          <p:spPr>
            <a:xfrm>
              <a:off x="16529311" y="405803"/>
              <a:ext cx="4325623" cy="3670800"/>
            </a:xfrm>
            <a:custGeom>
              <a:avLst/>
              <a:gdLst/>
              <a:ahLst/>
              <a:cxnLst/>
              <a:rect l="l" t="t" r="r" b="b"/>
              <a:pathLst>
                <a:path w="4325623" h="3670800">
                  <a:moveTo>
                    <a:pt x="0" y="0"/>
                  </a:moveTo>
                  <a:lnTo>
                    <a:pt x="4325623" y="0"/>
                  </a:lnTo>
                  <a:lnTo>
                    <a:pt x="4325623" y="3670800"/>
                  </a:lnTo>
                  <a:lnTo>
                    <a:pt x="0" y="3670800"/>
                  </a:lnTo>
                  <a:lnTo>
                    <a:pt x="0" y="0"/>
                  </a:lnTo>
                  <a:close/>
                </a:path>
              </a:pathLst>
            </a:custGeom>
            <a:blipFill>
              <a:blip r:embed="rId6">
                <a:alphaModFix amt="51000"/>
              </a:blip>
              <a:stretch>
                <a:fillRect t="-37180" b="-19937"/>
              </a:stretch>
            </a:blipFill>
          </p:spPr>
          <p:txBody>
            <a:bodyPr/>
            <a:lstStyle/>
            <a:p>
              <a:endParaRPr lang="en-US"/>
            </a:p>
          </p:txBody>
        </p:sp>
        <p:sp>
          <p:nvSpPr>
            <p:cNvPr id="8" name="Freeform 8"/>
            <p:cNvSpPr/>
            <p:nvPr/>
          </p:nvSpPr>
          <p:spPr>
            <a:xfrm>
              <a:off x="20504418" y="9591683"/>
              <a:ext cx="4675061" cy="4962283"/>
            </a:xfrm>
            <a:custGeom>
              <a:avLst/>
              <a:gdLst/>
              <a:ahLst/>
              <a:cxnLst/>
              <a:rect l="l" t="t" r="r" b="b"/>
              <a:pathLst>
                <a:path w="4675061" h="4962283">
                  <a:moveTo>
                    <a:pt x="0" y="0"/>
                  </a:moveTo>
                  <a:lnTo>
                    <a:pt x="4675062" y="0"/>
                  </a:lnTo>
                  <a:lnTo>
                    <a:pt x="4675062" y="4962283"/>
                  </a:lnTo>
                  <a:lnTo>
                    <a:pt x="0" y="4962283"/>
                  </a:lnTo>
                  <a:lnTo>
                    <a:pt x="0" y="0"/>
                  </a:lnTo>
                  <a:close/>
                </a:path>
              </a:pathLst>
            </a:custGeom>
            <a:blipFill>
              <a:blip r:embed="rId7">
                <a:alphaModFix amt="51000"/>
              </a:blip>
              <a:stretch>
                <a:fillRect t="-20202" b="-5413"/>
              </a:stretch>
            </a:blipFill>
          </p:spPr>
          <p:txBody>
            <a:bodyPr/>
            <a:lstStyle/>
            <a:p>
              <a:endParaRPr lang="en-US"/>
            </a:p>
          </p:txBody>
        </p:sp>
        <p:sp>
          <p:nvSpPr>
            <p:cNvPr id="9" name="Freeform 9"/>
            <p:cNvSpPr/>
            <p:nvPr/>
          </p:nvSpPr>
          <p:spPr>
            <a:xfrm>
              <a:off x="9084009" y="8118053"/>
              <a:ext cx="3474112" cy="4632149"/>
            </a:xfrm>
            <a:custGeom>
              <a:avLst/>
              <a:gdLst/>
              <a:ahLst/>
              <a:cxnLst/>
              <a:rect l="l" t="t" r="r" b="b"/>
              <a:pathLst>
                <a:path w="3474112" h="4632149">
                  <a:moveTo>
                    <a:pt x="0" y="0"/>
                  </a:moveTo>
                  <a:lnTo>
                    <a:pt x="3474112" y="0"/>
                  </a:lnTo>
                  <a:lnTo>
                    <a:pt x="3474112" y="4632150"/>
                  </a:lnTo>
                  <a:lnTo>
                    <a:pt x="0" y="4632150"/>
                  </a:lnTo>
                  <a:lnTo>
                    <a:pt x="0" y="0"/>
                  </a:lnTo>
                  <a:close/>
                </a:path>
              </a:pathLst>
            </a:custGeom>
            <a:blipFill>
              <a:blip r:embed="rId8">
                <a:alphaModFix amt="51000"/>
              </a:blip>
              <a:stretch>
                <a:fillRect/>
              </a:stretch>
            </a:blipFill>
          </p:spPr>
          <p:txBody>
            <a:bodyPr/>
            <a:lstStyle/>
            <a:p>
              <a:endParaRPr lang="en-US"/>
            </a:p>
          </p:txBody>
        </p:sp>
        <p:sp>
          <p:nvSpPr>
            <p:cNvPr id="10" name="Freeform 10"/>
            <p:cNvSpPr/>
            <p:nvPr/>
          </p:nvSpPr>
          <p:spPr>
            <a:xfrm>
              <a:off x="6757078" y="10883523"/>
              <a:ext cx="3882141" cy="3238279"/>
            </a:xfrm>
            <a:custGeom>
              <a:avLst/>
              <a:gdLst/>
              <a:ahLst/>
              <a:cxnLst/>
              <a:rect l="l" t="t" r="r" b="b"/>
              <a:pathLst>
                <a:path w="3882141" h="3238279">
                  <a:moveTo>
                    <a:pt x="0" y="0"/>
                  </a:moveTo>
                  <a:lnTo>
                    <a:pt x="3882141" y="0"/>
                  </a:lnTo>
                  <a:lnTo>
                    <a:pt x="3882141" y="3238280"/>
                  </a:lnTo>
                  <a:lnTo>
                    <a:pt x="0" y="3238280"/>
                  </a:lnTo>
                  <a:lnTo>
                    <a:pt x="0" y="0"/>
                  </a:lnTo>
                  <a:close/>
                </a:path>
              </a:pathLst>
            </a:custGeom>
            <a:blipFill>
              <a:blip r:embed="rId9">
                <a:alphaModFix amt="51000"/>
              </a:blip>
              <a:stretch>
                <a:fillRect l="-823" t="-41674" b="-19485"/>
              </a:stretch>
            </a:blipFill>
          </p:spPr>
          <p:txBody>
            <a:bodyPr/>
            <a:lstStyle/>
            <a:p>
              <a:endParaRPr lang="en-US"/>
            </a:p>
          </p:txBody>
        </p:sp>
        <p:sp>
          <p:nvSpPr>
            <p:cNvPr id="11" name="Freeform 11"/>
            <p:cNvSpPr/>
            <p:nvPr/>
          </p:nvSpPr>
          <p:spPr>
            <a:xfrm>
              <a:off x="381795" y="3556385"/>
              <a:ext cx="6375283" cy="4195799"/>
            </a:xfrm>
            <a:custGeom>
              <a:avLst/>
              <a:gdLst/>
              <a:ahLst/>
              <a:cxnLst/>
              <a:rect l="l" t="t" r="r" b="b"/>
              <a:pathLst>
                <a:path w="6375283" h="4195799">
                  <a:moveTo>
                    <a:pt x="0" y="0"/>
                  </a:moveTo>
                  <a:lnTo>
                    <a:pt x="6375283" y="0"/>
                  </a:lnTo>
                  <a:lnTo>
                    <a:pt x="6375283" y="4195799"/>
                  </a:lnTo>
                  <a:lnTo>
                    <a:pt x="0" y="4195799"/>
                  </a:lnTo>
                  <a:lnTo>
                    <a:pt x="0" y="0"/>
                  </a:lnTo>
                  <a:close/>
                </a:path>
              </a:pathLst>
            </a:custGeom>
            <a:blipFill>
              <a:blip r:embed="rId10">
                <a:alphaModFix amt="51000"/>
              </a:blip>
              <a:stretch>
                <a:fillRect l="-12648" t="-26126" r="-4379" b="-7236"/>
              </a:stretch>
            </a:blipFill>
          </p:spPr>
          <p:txBody>
            <a:bodyPr/>
            <a:lstStyle/>
            <a:p>
              <a:endParaRPr lang="en-US"/>
            </a:p>
          </p:txBody>
        </p:sp>
        <p:sp>
          <p:nvSpPr>
            <p:cNvPr id="12" name="Freeform 12"/>
            <p:cNvSpPr/>
            <p:nvPr/>
          </p:nvSpPr>
          <p:spPr>
            <a:xfrm>
              <a:off x="21131012" y="4937062"/>
              <a:ext cx="3821113" cy="5101952"/>
            </a:xfrm>
            <a:custGeom>
              <a:avLst/>
              <a:gdLst/>
              <a:ahLst/>
              <a:cxnLst/>
              <a:rect l="l" t="t" r="r" b="b"/>
              <a:pathLst>
                <a:path w="3821113" h="5101952">
                  <a:moveTo>
                    <a:pt x="0" y="0"/>
                  </a:moveTo>
                  <a:lnTo>
                    <a:pt x="3821112" y="0"/>
                  </a:lnTo>
                  <a:lnTo>
                    <a:pt x="3821112" y="5101953"/>
                  </a:lnTo>
                  <a:lnTo>
                    <a:pt x="0" y="5101953"/>
                  </a:lnTo>
                  <a:lnTo>
                    <a:pt x="0" y="0"/>
                  </a:lnTo>
                  <a:close/>
                </a:path>
              </a:pathLst>
            </a:custGeom>
            <a:blipFill>
              <a:blip r:embed="rId11">
                <a:alphaModFix amt="51000"/>
              </a:blip>
              <a:stretch>
                <a:fillRect t="-16001" r="-22416" b="-6243"/>
              </a:stretch>
            </a:blipFill>
          </p:spPr>
          <p:txBody>
            <a:bodyPr/>
            <a:lstStyle/>
            <a:p>
              <a:endParaRPr lang="en-US"/>
            </a:p>
          </p:txBody>
        </p:sp>
        <p:sp>
          <p:nvSpPr>
            <p:cNvPr id="13" name="Freeform 13"/>
            <p:cNvSpPr/>
            <p:nvPr/>
          </p:nvSpPr>
          <p:spPr>
            <a:xfrm>
              <a:off x="17502005" y="3982602"/>
              <a:ext cx="3807317" cy="5197702"/>
            </a:xfrm>
            <a:custGeom>
              <a:avLst/>
              <a:gdLst/>
              <a:ahLst/>
              <a:cxnLst/>
              <a:rect l="l" t="t" r="r" b="b"/>
              <a:pathLst>
                <a:path w="3807317" h="5197702">
                  <a:moveTo>
                    <a:pt x="0" y="0"/>
                  </a:moveTo>
                  <a:lnTo>
                    <a:pt x="3807317" y="0"/>
                  </a:lnTo>
                  <a:lnTo>
                    <a:pt x="3807317" y="5197702"/>
                  </a:lnTo>
                  <a:lnTo>
                    <a:pt x="0" y="5197702"/>
                  </a:lnTo>
                  <a:lnTo>
                    <a:pt x="0" y="0"/>
                  </a:lnTo>
                  <a:close/>
                </a:path>
              </a:pathLst>
            </a:custGeom>
            <a:blipFill>
              <a:blip r:embed="rId12">
                <a:alphaModFix amt="51000"/>
              </a:blip>
              <a:stretch>
                <a:fillRect/>
              </a:stretch>
            </a:blipFill>
          </p:spPr>
          <p:txBody>
            <a:bodyPr/>
            <a:lstStyle/>
            <a:p>
              <a:endParaRPr lang="en-US"/>
            </a:p>
          </p:txBody>
        </p:sp>
        <p:sp>
          <p:nvSpPr>
            <p:cNvPr id="14" name="Freeform 14"/>
            <p:cNvSpPr/>
            <p:nvPr/>
          </p:nvSpPr>
          <p:spPr>
            <a:xfrm>
              <a:off x="5242168" y="4621617"/>
              <a:ext cx="4927503" cy="3778258"/>
            </a:xfrm>
            <a:custGeom>
              <a:avLst/>
              <a:gdLst/>
              <a:ahLst/>
              <a:cxnLst/>
              <a:rect l="l" t="t" r="r" b="b"/>
              <a:pathLst>
                <a:path w="4927503" h="3778258">
                  <a:moveTo>
                    <a:pt x="0" y="0"/>
                  </a:moveTo>
                  <a:lnTo>
                    <a:pt x="4927503" y="0"/>
                  </a:lnTo>
                  <a:lnTo>
                    <a:pt x="4927503" y="3778258"/>
                  </a:lnTo>
                  <a:lnTo>
                    <a:pt x="0" y="3778258"/>
                  </a:lnTo>
                  <a:lnTo>
                    <a:pt x="0" y="0"/>
                  </a:lnTo>
                  <a:close/>
                </a:path>
              </a:pathLst>
            </a:custGeom>
            <a:blipFill>
              <a:blip r:embed="rId13">
                <a:alphaModFix amt="51000"/>
              </a:blip>
              <a:stretch>
                <a:fillRect l="-2235"/>
              </a:stretch>
            </a:blipFill>
          </p:spPr>
          <p:txBody>
            <a:bodyPr/>
            <a:lstStyle/>
            <a:p>
              <a:endParaRPr lang="en-US"/>
            </a:p>
          </p:txBody>
        </p:sp>
        <p:sp>
          <p:nvSpPr>
            <p:cNvPr id="15" name="Freeform 15"/>
            <p:cNvSpPr/>
            <p:nvPr/>
          </p:nvSpPr>
          <p:spPr>
            <a:xfrm>
              <a:off x="15571949" y="9180304"/>
              <a:ext cx="5159824" cy="4941499"/>
            </a:xfrm>
            <a:custGeom>
              <a:avLst/>
              <a:gdLst/>
              <a:ahLst/>
              <a:cxnLst/>
              <a:rect l="l" t="t" r="r" b="b"/>
              <a:pathLst>
                <a:path w="5159824" h="4941499">
                  <a:moveTo>
                    <a:pt x="0" y="0"/>
                  </a:moveTo>
                  <a:lnTo>
                    <a:pt x="5159825" y="0"/>
                  </a:lnTo>
                  <a:lnTo>
                    <a:pt x="5159825" y="4941499"/>
                  </a:lnTo>
                  <a:lnTo>
                    <a:pt x="0" y="4941499"/>
                  </a:lnTo>
                  <a:lnTo>
                    <a:pt x="0" y="0"/>
                  </a:lnTo>
                  <a:close/>
                </a:path>
              </a:pathLst>
            </a:custGeom>
            <a:blipFill>
              <a:blip r:embed="rId14">
                <a:alphaModFix amt="51000"/>
              </a:blip>
              <a:stretch>
                <a:fillRect t="-25446" b="-13777"/>
              </a:stretch>
            </a:blipFill>
          </p:spPr>
          <p:txBody>
            <a:bodyPr/>
            <a:lstStyle/>
            <a:p>
              <a:endParaRPr lang="en-US"/>
            </a:p>
          </p:txBody>
        </p:sp>
        <p:sp>
          <p:nvSpPr>
            <p:cNvPr id="16" name="Freeform 16"/>
            <p:cNvSpPr/>
            <p:nvPr/>
          </p:nvSpPr>
          <p:spPr>
            <a:xfrm>
              <a:off x="539647" y="6581453"/>
              <a:ext cx="4544464" cy="3457562"/>
            </a:xfrm>
            <a:custGeom>
              <a:avLst/>
              <a:gdLst/>
              <a:ahLst/>
              <a:cxnLst/>
              <a:rect l="l" t="t" r="r" b="b"/>
              <a:pathLst>
                <a:path w="4544464" h="3457562">
                  <a:moveTo>
                    <a:pt x="0" y="0"/>
                  </a:moveTo>
                  <a:lnTo>
                    <a:pt x="4544463" y="0"/>
                  </a:lnTo>
                  <a:lnTo>
                    <a:pt x="4544463" y="3457562"/>
                  </a:lnTo>
                  <a:lnTo>
                    <a:pt x="0" y="3457562"/>
                  </a:lnTo>
                  <a:lnTo>
                    <a:pt x="0" y="0"/>
                  </a:lnTo>
                  <a:close/>
                </a:path>
              </a:pathLst>
            </a:custGeom>
            <a:blipFill>
              <a:blip r:embed="rId15">
                <a:alphaModFix amt="51000"/>
              </a:blip>
              <a:stretch>
                <a:fillRect t="-37624" b="-37622"/>
              </a:stretch>
            </a:blipFill>
          </p:spPr>
          <p:txBody>
            <a:bodyPr/>
            <a:lstStyle/>
            <a:p>
              <a:endParaRPr lang="en-US"/>
            </a:p>
          </p:txBody>
        </p:sp>
        <p:sp>
          <p:nvSpPr>
            <p:cNvPr id="17" name="Freeform 17"/>
            <p:cNvSpPr/>
            <p:nvPr/>
          </p:nvSpPr>
          <p:spPr>
            <a:xfrm>
              <a:off x="10639219" y="11282693"/>
              <a:ext cx="5217812" cy="2935019"/>
            </a:xfrm>
            <a:custGeom>
              <a:avLst/>
              <a:gdLst/>
              <a:ahLst/>
              <a:cxnLst/>
              <a:rect l="l" t="t" r="r" b="b"/>
              <a:pathLst>
                <a:path w="5217812" h="2935019">
                  <a:moveTo>
                    <a:pt x="0" y="0"/>
                  </a:moveTo>
                  <a:lnTo>
                    <a:pt x="5217811" y="0"/>
                  </a:lnTo>
                  <a:lnTo>
                    <a:pt x="5217811" y="2935019"/>
                  </a:lnTo>
                  <a:lnTo>
                    <a:pt x="0" y="2935019"/>
                  </a:lnTo>
                  <a:lnTo>
                    <a:pt x="0" y="0"/>
                  </a:lnTo>
                  <a:close/>
                </a:path>
              </a:pathLst>
            </a:custGeom>
            <a:blipFill>
              <a:blip r:embed="rId16">
                <a:alphaModFix amt="51000"/>
              </a:blip>
              <a:stretch>
                <a:fillRect/>
              </a:stretch>
            </a:blipFill>
          </p:spPr>
          <p:txBody>
            <a:bodyPr/>
            <a:lstStyle/>
            <a:p>
              <a:endParaRPr lang="en-US"/>
            </a:p>
          </p:txBody>
        </p:sp>
        <p:sp>
          <p:nvSpPr>
            <p:cNvPr id="18" name="Freeform 18"/>
            <p:cNvSpPr/>
            <p:nvPr/>
          </p:nvSpPr>
          <p:spPr>
            <a:xfrm>
              <a:off x="12424295" y="405803"/>
              <a:ext cx="4476466" cy="3357349"/>
            </a:xfrm>
            <a:custGeom>
              <a:avLst/>
              <a:gdLst/>
              <a:ahLst/>
              <a:cxnLst/>
              <a:rect l="l" t="t" r="r" b="b"/>
              <a:pathLst>
                <a:path w="4476466" h="3357349">
                  <a:moveTo>
                    <a:pt x="0" y="0"/>
                  </a:moveTo>
                  <a:lnTo>
                    <a:pt x="4476466" y="0"/>
                  </a:lnTo>
                  <a:lnTo>
                    <a:pt x="4476466" y="3357349"/>
                  </a:lnTo>
                  <a:lnTo>
                    <a:pt x="0" y="3357349"/>
                  </a:lnTo>
                  <a:lnTo>
                    <a:pt x="0" y="0"/>
                  </a:lnTo>
                  <a:close/>
                </a:path>
              </a:pathLst>
            </a:custGeom>
            <a:blipFill>
              <a:blip r:embed="rId17">
                <a:alphaModFix amt="51000"/>
              </a:blip>
              <a:stretch>
                <a:fillRect/>
              </a:stretch>
            </a:blipFill>
          </p:spPr>
          <p:txBody>
            <a:bodyPr/>
            <a:lstStyle/>
            <a:p>
              <a:endParaRPr lang="en-US"/>
            </a:p>
          </p:txBody>
        </p:sp>
        <p:sp>
          <p:nvSpPr>
            <p:cNvPr id="19" name="Freeform 19"/>
            <p:cNvSpPr/>
            <p:nvPr/>
          </p:nvSpPr>
          <p:spPr>
            <a:xfrm>
              <a:off x="14140200" y="3463431"/>
              <a:ext cx="3433661" cy="3588204"/>
            </a:xfrm>
            <a:custGeom>
              <a:avLst/>
              <a:gdLst/>
              <a:ahLst/>
              <a:cxnLst/>
              <a:rect l="l" t="t" r="r" b="b"/>
              <a:pathLst>
                <a:path w="3433661" h="3588204">
                  <a:moveTo>
                    <a:pt x="0" y="0"/>
                  </a:moveTo>
                  <a:lnTo>
                    <a:pt x="3433661" y="0"/>
                  </a:lnTo>
                  <a:lnTo>
                    <a:pt x="3433661" y="3588204"/>
                  </a:lnTo>
                  <a:lnTo>
                    <a:pt x="0" y="3588204"/>
                  </a:lnTo>
                  <a:lnTo>
                    <a:pt x="0" y="0"/>
                  </a:lnTo>
                  <a:close/>
                </a:path>
              </a:pathLst>
            </a:custGeom>
            <a:blipFill>
              <a:blip r:embed="rId18">
                <a:alphaModFix amt="51000"/>
              </a:blip>
              <a:stretch>
                <a:fillRect t="-27590"/>
              </a:stretch>
            </a:blipFill>
          </p:spPr>
          <p:txBody>
            <a:bodyPr/>
            <a:lstStyle/>
            <a:p>
              <a:endParaRPr lang="en-US"/>
            </a:p>
          </p:txBody>
        </p:sp>
        <p:sp>
          <p:nvSpPr>
            <p:cNvPr id="20" name="Freeform 20"/>
            <p:cNvSpPr/>
            <p:nvPr/>
          </p:nvSpPr>
          <p:spPr>
            <a:xfrm>
              <a:off x="14690063" y="6581453"/>
              <a:ext cx="3088678" cy="3457562"/>
            </a:xfrm>
            <a:custGeom>
              <a:avLst/>
              <a:gdLst/>
              <a:ahLst/>
              <a:cxnLst/>
              <a:rect l="l" t="t" r="r" b="b"/>
              <a:pathLst>
                <a:path w="3088678" h="3457562">
                  <a:moveTo>
                    <a:pt x="0" y="0"/>
                  </a:moveTo>
                  <a:lnTo>
                    <a:pt x="3088677" y="0"/>
                  </a:lnTo>
                  <a:lnTo>
                    <a:pt x="3088677" y="3457562"/>
                  </a:lnTo>
                  <a:lnTo>
                    <a:pt x="0" y="3457562"/>
                  </a:lnTo>
                  <a:lnTo>
                    <a:pt x="0" y="0"/>
                  </a:lnTo>
                  <a:close/>
                </a:path>
              </a:pathLst>
            </a:custGeom>
            <a:blipFill>
              <a:blip r:embed="rId19">
                <a:alphaModFix amt="51000"/>
              </a:blip>
              <a:stretch>
                <a:fillRect t="-58810"/>
              </a:stretch>
            </a:blipFill>
          </p:spPr>
          <p:txBody>
            <a:bodyPr/>
            <a:lstStyle/>
            <a:p>
              <a:endParaRPr lang="en-US"/>
            </a:p>
          </p:txBody>
        </p:sp>
        <p:sp>
          <p:nvSpPr>
            <p:cNvPr id="21" name="Freeform 21"/>
            <p:cNvSpPr/>
            <p:nvPr/>
          </p:nvSpPr>
          <p:spPr>
            <a:xfrm>
              <a:off x="6239992" y="8118053"/>
              <a:ext cx="3929679" cy="2947260"/>
            </a:xfrm>
            <a:custGeom>
              <a:avLst/>
              <a:gdLst/>
              <a:ahLst/>
              <a:cxnLst/>
              <a:rect l="l" t="t" r="r" b="b"/>
              <a:pathLst>
                <a:path w="3929679" h="2947260">
                  <a:moveTo>
                    <a:pt x="0" y="0"/>
                  </a:moveTo>
                  <a:lnTo>
                    <a:pt x="3929679" y="0"/>
                  </a:lnTo>
                  <a:lnTo>
                    <a:pt x="3929679" y="2947260"/>
                  </a:lnTo>
                  <a:lnTo>
                    <a:pt x="0" y="2947260"/>
                  </a:lnTo>
                  <a:lnTo>
                    <a:pt x="0" y="0"/>
                  </a:lnTo>
                  <a:close/>
                </a:path>
              </a:pathLst>
            </a:custGeom>
            <a:blipFill>
              <a:blip r:embed="rId20">
                <a:alphaModFix amt="51000"/>
              </a:blip>
              <a:stretch>
                <a:fillRect/>
              </a:stretch>
            </a:blipFill>
          </p:spPr>
          <p:txBody>
            <a:bodyPr/>
            <a:lstStyle/>
            <a:p>
              <a:endParaRPr lang="en-US"/>
            </a:p>
          </p:txBody>
        </p:sp>
        <p:sp>
          <p:nvSpPr>
            <p:cNvPr id="22" name="Freeform 22"/>
            <p:cNvSpPr/>
            <p:nvPr/>
          </p:nvSpPr>
          <p:spPr>
            <a:xfrm>
              <a:off x="4067806" y="7950246"/>
              <a:ext cx="2348723" cy="1641437"/>
            </a:xfrm>
            <a:custGeom>
              <a:avLst/>
              <a:gdLst/>
              <a:ahLst/>
              <a:cxnLst/>
              <a:rect l="l" t="t" r="r" b="b"/>
              <a:pathLst>
                <a:path w="2348723" h="1641437">
                  <a:moveTo>
                    <a:pt x="0" y="0"/>
                  </a:moveTo>
                  <a:lnTo>
                    <a:pt x="2348724" y="0"/>
                  </a:lnTo>
                  <a:lnTo>
                    <a:pt x="2348724" y="1641437"/>
                  </a:lnTo>
                  <a:lnTo>
                    <a:pt x="0" y="1641437"/>
                  </a:lnTo>
                  <a:lnTo>
                    <a:pt x="0" y="0"/>
                  </a:lnTo>
                  <a:close/>
                </a:path>
              </a:pathLst>
            </a:custGeom>
            <a:blipFill>
              <a:blip r:embed="rId21">
                <a:alphaModFix amt="51000"/>
              </a:blip>
              <a:stretch>
                <a:fillRect l="-1636" t="-7896" r="-4239" b="-81672"/>
              </a:stretch>
            </a:blipFill>
          </p:spPr>
          <p:txBody>
            <a:bodyPr/>
            <a:lstStyle/>
            <a:p>
              <a:endParaRPr lang="en-US"/>
            </a:p>
          </p:txBody>
        </p:sp>
        <p:sp>
          <p:nvSpPr>
            <p:cNvPr id="23" name="Freeform 23"/>
            <p:cNvSpPr/>
            <p:nvPr/>
          </p:nvSpPr>
          <p:spPr>
            <a:xfrm>
              <a:off x="12424295" y="8936643"/>
              <a:ext cx="3599961" cy="2346051"/>
            </a:xfrm>
            <a:custGeom>
              <a:avLst/>
              <a:gdLst/>
              <a:ahLst/>
              <a:cxnLst/>
              <a:rect l="l" t="t" r="r" b="b"/>
              <a:pathLst>
                <a:path w="3599961" h="2346051">
                  <a:moveTo>
                    <a:pt x="0" y="0"/>
                  </a:moveTo>
                  <a:lnTo>
                    <a:pt x="3599962" y="0"/>
                  </a:lnTo>
                  <a:lnTo>
                    <a:pt x="3599962" y="2346050"/>
                  </a:lnTo>
                  <a:lnTo>
                    <a:pt x="0" y="2346050"/>
                  </a:lnTo>
                  <a:lnTo>
                    <a:pt x="0" y="0"/>
                  </a:lnTo>
                  <a:close/>
                </a:path>
              </a:pathLst>
            </a:custGeom>
            <a:blipFill>
              <a:blip r:embed="rId22">
                <a:alphaModFix amt="51000"/>
              </a:blip>
              <a:stretch>
                <a:fillRect l="-16188" t="-33715"/>
              </a:stretch>
            </a:blipFill>
          </p:spPr>
          <p:txBody>
            <a:bodyPr/>
            <a:lstStyle/>
            <a:p>
              <a:endParaRPr lang="en-US"/>
            </a:p>
          </p:txBody>
        </p:sp>
        <p:sp>
          <p:nvSpPr>
            <p:cNvPr id="24" name="Freeform 24"/>
            <p:cNvSpPr/>
            <p:nvPr/>
          </p:nvSpPr>
          <p:spPr>
            <a:xfrm>
              <a:off x="9428756" y="415749"/>
              <a:ext cx="3436080" cy="4205868"/>
            </a:xfrm>
            <a:custGeom>
              <a:avLst/>
              <a:gdLst/>
              <a:ahLst/>
              <a:cxnLst/>
              <a:rect l="l" t="t" r="r" b="b"/>
              <a:pathLst>
                <a:path w="3436080" h="4205868">
                  <a:moveTo>
                    <a:pt x="0" y="0"/>
                  </a:moveTo>
                  <a:lnTo>
                    <a:pt x="3436080" y="0"/>
                  </a:lnTo>
                  <a:lnTo>
                    <a:pt x="3436080" y="4205868"/>
                  </a:lnTo>
                  <a:lnTo>
                    <a:pt x="0" y="4205868"/>
                  </a:lnTo>
                  <a:lnTo>
                    <a:pt x="0" y="0"/>
                  </a:lnTo>
                  <a:close/>
                </a:path>
              </a:pathLst>
            </a:custGeom>
            <a:blipFill>
              <a:blip r:embed="rId23">
                <a:alphaModFix amt="51000"/>
              </a:blip>
              <a:stretch>
                <a:fillRect/>
              </a:stretch>
            </a:blipFill>
          </p:spPr>
          <p:txBody>
            <a:bodyPr/>
            <a:lstStyle/>
            <a:p>
              <a:endParaRPr lang="en-US"/>
            </a:p>
          </p:txBody>
        </p:sp>
        <p:sp>
          <p:nvSpPr>
            <p:cNvPr id="25" name="Freeform 25"/>
            <p:cNvSpPr/>
            <p:nvPr/>
          </p:nvSpPr>
          <p:spPr>
            <a:xfrm>
              <a:off x="5084110" y="4786229"/>
              <a:ext cx="5624918" cy="3164017"/>
            </a:xfrm>
            <a:custGeom>
              <a:avLst/>
              <a:gdLst/>
              <a:ahLst/>
              <a:cxnLst/>
              <a:rect l="l" t="t" r="r" b="b"/>
              <a:pathLst>
                <a:path w="5624918" h="3164017">
                  <a:moveTo>
                    <a:pt x="0" y="0"/>
                  </a:moveTo>
                  <a:lnTo>
                    <a:pt x="5624919" y="0"/>
                  </a:lnTo>
                  <a:lnTo>
                    <a:pt x="5624919" y="3164017"/>
                  </a:lnTo>
                  <a:lnTo>
                    <a:pt x="0" y="3164017"/>
                  </a:lnTo>
                  <a:lnTo>
                    <a:pt x="0" y="0"/>
                  </a:lnTo>
                  <a:close/>
                </a:path>
              </a:pathLst>
            </a:custGeom>
            <a:blipFill>
              <a:blip r:embed="rId24">
                <a:alphaModFix amt="51000"/>
              </a:blip>
              <a:stretch>
                <a:fillRect/>
              </a:stretch>
            </a:blipFill>
          </p:spPr>
          <p:txBody>
            <a:bodyPr/>
            <a:lstStyle/>
            <a:p>
              <a:endParaRPr lang="en-US"/>
            </a:p>
          </p:txBody>
        </p:sp>
        <p:sp>
          <p:nvSpPr>
            <p:cNvPr id="26" name="Freeform 26"/>
            <p:cNvSpPr/>
            <p:nvPr/>
          </p:nvSpPr>
          <p:spPr>
            <a:xfrm>
              <a:off x="10047211" y="3315481"/>
              <a:ext cx="4177065" cy="4802572"/>
            </a:xfrm>
            <a:custGeom>
              <a:avLst/>
              <a:gdLst/>
              <a:ahLst/>
              <a:cxnLst/>
              <a:rect l="l" t="t" r="r" b="b"/>
              <a:pathLst>
                <a:path w="4177065" h="4802572">
                  <a:moveTo>
                    <a:pt x="0" y="0"/>
                  </a:moveTo>
                  <a:lnTo>
                    <a:pt x="4177065" y="0"/>
                  </a:lnTo>
                  <a:lnTo>
                    <a:pt x="4177065" y="4802572"/>
                  </a:lnTo>
                  <a:lnTo>
                    <a:pt x="0" y="4802572"/>
                  </a:lnTo>
                  <a:lnTo>
                    <a:pt x="0" y="0"/>
                  </a:lnTo>
                  <a:close/>
                </a:path>
              </a:pathLst>
            </a:custGeom>
            <a:blipFill>
              <a:blip r:embed="rId25">
                <a:alphaModFix amt="51000"/>
              </a:blip>
              <a:stretch>
                <a:fillRect t="-15967"/>
              </a:stretch>
            </a:blipFill>
          </p:spPr>
          <p:txBody>
            <a:bodyPr/>
            <a:lstStyle/>
            <a:p>
              <a:endParaRPr lang="en-US"/>
            </a:p>
          </p:txBody>
        </p:sp>
        <p:sp>
          <p:nvSpPr>
            <p:cNvPr id="27" name="Freeform 27"/>
            <p:cNvSpPr/>
            <p:nvPr/>
          </p:nvSpPr>
          <p:spPr>
            <a:xfrm rot="-5400000">
              <a:off x="18426886" y="7316872"/>
              <a:ext cx="3382493" cy="2852020"/>
            </a:xfrm>
            <a:custGeom>
              <a:avLst/>
              <a:gdLst/>
              <a:ahLst/>
              <a:cxnLst/>
              <a:rect l="l" t="t" r="r" b="b"/>
              <a:pathLst>
                <a:path w="3382493" h="2852020">
                  <a:moveTo>
                    <a:pt x="0" y="0"/>
                  </a:moveTo>
                  <a:lnTo>
                    <a:pt x="3382493" y="0"/>
                  </a:lnTo>
                  <a:lnTo>
                    <a:pt x="3382493" y="2852020"/>
                  </a:lnTo>
                  <a:lnTo>
                    <a:pt x="0" y="2852020"/>
                  </a:lnTo>
                  <a:lnTo>
                    <a:pt x="0" y="0"/>
                  </a:lnTo>
                  <a:close/>
                </a:path>
              </a:pathLst>
            </a:custGeom>
            <a:blipFill>
              <a:blip r:embed="rId26">
                <a:alphaModFix amt="51000"/>
              </a:blip>
              <a:stretch>
                <a:fillRect t="-52998" r="-301" b="-58481"/>
              </a:stretch>
            </a:blipFill>
          </p:spPr>
          <p:txBody>
            <a:bodyPr/>
            <a:lstStyle/>
            <a:p>
              <a:endParaRPr lang="en-US"/>
            </a:p>
          </p:txBody>
        </p:sp>
        <p:sp>
          <p:nvSpPr>
            <p:cNvPr id="28" name="Freeform 28"/>
            <p:cNvSpPr/>
            <p:nvPr/>
          </p:nvSpPr>
          <p:spPr>
            <a:xfrm>
              <a:off x="16900761" y="364453"/>
              <a:ext cx="4230250" cy="3660407"/>
            </a:xfrm>
            <a:custGeom>
              <a:avLst/>
              <a:gdLst/>
              <a:ahLst/>
              <a:cxnLst/>
              <a:rect l="l" t="t" r="r" b="b"/>
              <a:pathLst>
                <a:path w="4230250" h="3660407">
                  <a:moveTo>
                    <a:pt x="0" y="0"/>
                  </a:moveTo>
                  <a:lnTo>
                    <a:pt x="4230251" y="0"/>
                  </a:lnTo>
                  <a:lnTo>
                    <a:pt x="4230251" y="3660407"/>
                  </a:lnTo>
                  <a:lnTo>
                    <a:pt x="0" y="3660407"/>
                  </a:lnTo>
                  <a:lnTo>
                    <a:pt x="0" y="0"/>
                  </a:lnTo>
                  <a:close/>
                </a:path>
              </a:pathLst>
            </a:custGeom>
            <a:blipFill>
              <a:blip r:embed="rId27">
                <a:alphaModFix amt="51000"/>
              </a:blip>
              <a:stretch>
                <a:fillRect r="-2148" b="-52035"/>
              </a:stretch>
            </a:blipFill>
          </p:spPr>
          <p:txBody>
            <a:bodyPr/>
            <a:lstStyle/>
            <a:p>
              <a:endParaRPr lang="en-US"/>
            </a:p>
          </p:txBody>
        </p:sp>
      </p:grpSp>
      <p:sp>
        <p:nvSpPr>
          <p:cNvPr id="29" name="AutoShape 29"/>
          <p:cNvSpPr/>
          <p:nvPr/>
        </p:nvSpPr>
        <p:spPr>
          <a:xfrm flipV="1">
            <a:off x="1028706" y="4514765"/>
            <a:ext cx="16230594" cy="38509"/>
          </a:xfrm>
          <a:prstGeom prst="line">
            <a:avLst/>
          </a:prstGeom>
          <a:ln w="47625" cap="flat">
            <a:solidFill>
              <a:srgbClr val="FFFFFF"/>
            </a:solidFill>
            <a:prstDash val="solid"/>
            <a:headEnd type="none" w="sm" len="sm"/>
            <a:tailEnd type="none" w="sm" len="sm"/>
          </a:ln>
        </p:spPr>
        <p:txBody>
          <a:bodyPr/>
          <a:lstStyle/>
          <a:p>
            <a:endParaRPr lang="en-US"/>
          </a:p>
        </p:txBody>
      </p:sp>
      <p:sp>
        <p:nvSpPr>
          <p:cNvPr id="30" name="Freeform 30"/>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8"/>
            <a:stretch>
              <a:fillRect/>
            </a:stretch>
          </a:blipFill>
        </p:spPr>
        <p:txBody>
          <a:bodyPr/>
          <a:lstStyle/>
          <a:p>
            <a:endParaRPr lang="en-US"/>
          </a:p>
        </p:txBody>
      </p:sp>
      <p:sp>
        <p:nvSpPr>
          <p:cNvPr id="31" name="TextBox 31"/>
          <p:cNvSpPr txBox="1"/>
          <p:nvPr/>
        </p:nvSpPr>
        <p:spPr>
          <a:xfrm>
            <a:off x="1006882" y="4728792"/>
            <a:ext cx="16432649" cy="648601"/>
          </a:xfrm>
          <a:prstGeom prst="rect">
            <a:avLst/>
          </a:prstGeom>
        </p:spPr>
        <p:txBody>
          <a:bodyPr lIns="0" tIns="0" rIns="0" bIns="0" rtlCol="0" anchor="t">
            <a:spAutoFit/>
          </a:bodyPr>
          <a:lstStyle/>
          <a:p>
            <a:pPr algn="l">
              <a:lnSpc>
                <a:spcPts val="5200"/>
              </a:lnSpc>
              <a:spcBef>
                <a:spcPct val="0"/>
              </a:spcBef>
            </a:pPr>
            <a:r>
              <a:rPr lang="en-US" sz="3714" b="1" spc="843">
                <a:solidFill>
                  <a:srgbClr val="FFFFFF"/>
                </a:solidFill>
                <a:latin typeface="Crimson Pro Bold"/>
                <a:ea typeface="Crimson Pro Bold"/>
                <a:cs typeface="Crimson Pro Bold"/>
                <a:sym typeface="Crimson Pro Bold"/>
              </a:rPr>
              <a:t>STUDENT FEES ADVISORY COMMITTEE PRESENTATION</a:t>
            </a:r>
          </a:p>
        </p:txBody>
      </p:sp>
      <p:sp>
        <p:nvSpPr>
          <p:cNvPr id="32" name="TextBox 32"/>
          <p:cNvSpPr txBox="1"/>
          <p:nvPr/>
        </p:nvSpPr>
        <p:spPr>
          <a:xfrm>
            <a:off x="939834" y="1123882"/>
            <a:ext cx="16408332" cy="3128946"/>
          </a:xfrm>
          <a:prstGeom prst="rect">
            <a:avLst/>
          </a:prstGeom>
        </p:spPr>
        <p:txBody>
          <a:bodyPr lIns="0" tIns="0" rIns="0" bIns="0" rtlCol="0" anchor="t">
            <a:spAutoFit/>
          </a:bodyPr>
          <a:lstStyle/>
          <a:p>
            <a:pPr algn="ctr">
              <a:lnSpc>
                <a:spcPts val="11884"/>
              </a:lnSpc>
            </a:pPr>
            <a:r>
              <a:rPr lang="en-US" sz="13059" spc="65">
                <a:solidFill>
                  <a:srgbClr val="FFFFFF"/>
                </a:solidFill>
                <a:latin typeface="Crimson Pro"/>
                <a:ea typeface="Crimson Pro"/>
                <a:cs typeface="Crimson Pro"/>
                <a:sym typeface="Crimson Pro"/>
              </a:rPr>
              <a:t>Student Government Association </a:t>
            </a:r>
          </a:p>
        </p:txBody>
      </p:sp>
      <p:sp>
        <p:nvSpPr>
          <p:cNvPr id="33" name="TextBox 33"/>
          <p:cNvSpPr txBox="1"/>
          <p:nvPr/>
        </p:nvSpPr>
        <p:spPr>
          <a:xfrm>
            <a:off x="1016407" y="7602855"/>
            <a:ext cx="7862435" cy="1741170"/>
          </a:xfrm>
          <a:prstGeom prst="rect">
            <a:avLst/>
          </a:prstGeom>
        </p:spPr>
        <p:txBody>
          <a:bodyPr lIns="0" tIns="0" rIns="0" bIns="0" rtlCol="0" anchor="t">
            <a:spAutoFit/>
          </a:bodyPr>
          <a:lstStyle/>
          <a:p>
            <a:pPr algn="l">
              <a:lnSpc>
                <a:spcPts val="3450"/>
              </a:lnSpc>
            </a:pPr>
            <a:r>
              <a:rPr lang="en-US" sz="2300">
                <a:solidFill>
                  <a:srgbClr val="FFFFFF"/>
                </a:solidFill>
                <a:latin typeface="Crimson Pro"/>
                <a:ea typeface="Crimson Pro"/>
                <a:cs typeface="Crimson Pro"/>
                <a:sym typeface="Crimson Pro"/>
              </a:rPr>
              <a:t>Diego Arriaga, Student Body President </a:t>
            </a:r>
          </a:p>
          <a:p>
            <a:pPr algn="l">
              <a:lnSpc>
                <a:spcPts val="3450"/>
              </a:lnSpc>
            </a:pPr>
            <a:r>
              <a:rPr lang="en-US" sz="2300">
                <a:solidFill>
                  <a:srgbClr val="FFFFFF"/>
                </a:solidFill>
                <a:latin typeface="Crimson Pro"/>
                <a:ea typeface="Crimson Pro"/>
                <a:cs typeface="Crimson Pro"/>
                <a:sym typeface="Crimson Pro"/>
              </a:rPr>
              <a:t>Austin Craig, Student Body Vice-President</a:t>
            </a:r>
          </a:p>
          <a:p>
            <a:pPr algn="l">
              <a:lnSpc>
                <a:spcPts val="3450"/>
              </a:lnSpc>
            </a:pPr>
            <a:r>
              <a:rPr lang="en-US" sz="2300">
                <a:solidFill>
                  <a:srgbClr val="FFFFFF"/>
                </a:solidFill>
                <a:latin typeface="Crimson Pro"/>
                <a:ea typeface="Crimson Pro"/>
                <a:cs typeface="Crimson Pro"/>
                <a:sym typeface="Crimson Pro"/>
              </a:rPr>
              <a:t>Daniela Gonzalez, Chief of Staff </a:t>
            </a:r>
          </a:p>
          <a:p>
            <a:pPr algn="l">
              <a:lnSpc>
                <a:spcPts val="3450"/>
              </a:lnSpc>
            </a:pPr>
            <a:r>
              <a:rPr lang="en-US" sz="2300">
                <a:solidFill>
                  <a:srgbClr val="FFFFFF"/>
                </a:solidFill>
                <a:latin typeface="Crimson Pro"/>
                <a:ea typeface="Crimson Pro"/>
                <a:cs typeface="Crimson Pro"/>
                <a:sym typeface="Crimson Pro"/>
              </a:rPr>
              <a:t>28th October,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graphicFrame>
        <p:nvGraphicFramePr>
          <p:cNvPr id="3" name="Table 3"/>
          <p:cNvGraphicFramePr>
            <a:graphicFrameLocks noGrp="1"/>
          </p:cNvGraphicFramePr>
          <p:nvPr/>
        </p:nvGraphicFramePr>
        <p:xfrm>
          <a:off x="1028695" y="2097176"/>
          <a:ext cx="8735512" cy="8052111"/>
        </p:xfrm>
        <a:graphic>
          <a:graphicData uri="http://schemas.openxmlformats.org/drawingml/2006/table">
            <a:tbl>
              <a:tblPr/>
              <a:tblGrid>
                <a:gridCol w="4477042">
                  <a:extLst>
                    <a:ext uri="{9D8B030D-6E8A-4147-A177-3AD203B41FA5}">
                      <a16:colId xmlns:a16="http://schemas.microsoft.com/office/drawing/2014/main" val="20000"/>
                    </a:ext>
                  </a:extLst>
                </a:gridCol>
                <a:gridCol w="4258470">
                  <a:extLst>
                    <a:ext uri="{9D8B030D-6E8A-4147-A177-3AD203B41FA5}">
                      <a16:colId xmlns:a16="http://schemas.microsoft.com/office/drawing/2014/main" val="20001"/>
                    </a:ext>
                  </a:extLst>
                </a:gridCol>
              </a:tblGrid>
              <a:tr h="1151937">
                <a:tc>
                  <a:txBody>
                    <a:bodyPr/>
                    <a:lstStyle/>
                    <a:p>
                      <a:pPr algn="ctr">
                        <a:lnSpc>
                          <a:spcPts val="4193"/>
                        </a:lnSpc>
                        <a:defRPr/>
                      </a:pPr>
                      <a:r>
                        <a:rPr lang="en-US" sz="2995">
                          <a:solidFill>
                            <a:srgbClr val="FFFFFF"/>
                          </a:solidFill>
                          <a:latin typeface="League Gothic"/>
                          <a:ea typeface="League Gothic"/>
                          <a:cs typeface="League Gothic"/>
                          <a:sym typeface="League Gothic"/>
                        </a:rPr>
                        <a:t>Challenge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League Gothic"/>
                          <a:ea typeface="League Gothic"/>
                          <a:cs typeface="League Gothic"/>
                          <a:sym typeface="League Gothic"/>
                        </a:rPr>
                        <a:t>Success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5043539">
                <a:tc>
                  <a:txBody>
                    <a:bodyPr/>
                    <a:lstStyle/>
                    <a:p>
                      <a:pPr algn="ctr">
                        <a:lnSpc>
                          <a:spcPts val="4200"/>
                        </a:lnSpc>
                        <a:defRPr/>
                      </a:pPr>
                      <a:r>
                        <a:rPr lang="en-US" sz="3000">
                          <a:solidFill>
                            <a:srgbClr val="FFFFFF"/>
                          </a:solidFill>
                          <a:latin typeface="Crimson Pro"/>
                          <a:ea typeface="Crimson Pro"/>
                          <a:cs typeface="Crimson Pro"/>
                          <a:sym typeface="Crimson Pro"/>
                        </a:rPr>
                        <a:t>Organizational Retention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FFFFFF"/>
                          </a:solidFill>
                          <a:latin typeface="Crimson Pro"/>
                          <a:ea typeface="Crimson Pro"/>
                          <a:cs typeface="Crimson Pro"/>
                          <a:sym typeface="Crimson Pro"/>
                        </a:rPr>
                        <a:t>Increased engagement in the Emerging Leaders Program with this year having the most applicants at 52 </a:t>
                      </a:r>
                      <a:endParaRPr lang="en-US" sz="1100"/>
                    </a:p>
                    <a:p>
                      <a:pPr marL="431801" lvl="1" indent="-215900" algn="l">
                        <a:lnSpc>
                          <a:spcPts val="2800"/>
                        </a:lnSpc>
                        <a:buFont typeface="Arial"/>
                        <a:buChar char="•"/>
                      </a:pPr>
                      <a:r>
                        <a:rPr lang="en-US" sz="2000">
                          <a:solidFill>
                            <a:srgbClr val="FFFFFF"/>
                          </a:solidFill>
                          <a:latin typeface="Crimson Pro"/>
                          <a:ea typeface="Crimson Pro"/>
                          <a:cs typeface="Crimson Pro"/>
                          <a:sym typeface="Crimson Pro"/>
                        </a:rPr>
                        <a:t>Emerging Leaders Program has been proposed to be expanded and renamed to bring forth increased engagement </a:t>
                      </a:r>
                    </a:p>
                    <a:p>
                      <a:pPr marL="431801" lvl="1" indent="-215900" algn="l">
                        <a:lnSpc>
                          <a:spcPts val="2800"/>
                        </a:lnSpc>
                        <a:buFont typeface="Arial"/>
                        <a:buChar char="•"/>
                      </a:pPr>
                      <a:r>
                        <a:rPr lang="en-US" sz="2000">
                          <a:solidFill>
                            <a:srgbClr val="FFFFFF"/>
                          </a:solidFill>
                          <a:latin typeface="Crimson Pro"/>
                          <a:ea typeface="Crimson Pro"/>
                          <a:cs typeface="Crimson Pro"/>
                          <a:sym typeface="Crimson Pro"/>
                        </a:rPr>
                        <a:t> Result: encouraging engagement, team work, and leadership while preparing the leaders of tomorrow. </a:t>
                      </a:r>
                    </a:p>
                    <a:p>
                      <a:pPr algn="l">
                        <a:lnSpc>
                          <a:spcPts val="2800"/>
                        </a:lnSpc>
                      </a:pPr>
                      <a:endParaRPr lang="en-US" sz="2000">
                        <a:solidFill>
                          <a:srgbClr val="FFFFFF"/>
                        </a:solidFill>
                        <a:latin typeface="Crimson Pro"/>
                        <a:ea typeface="Crimson Pro"/>
                        <a:cs typeface="Crimson Pro"/>
                        <a:sym typeface="Crimson Pro"/>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1856635">
                <a:tc>
                  <a:txBody>
                    <a:bodyPr/>
                    <a:lstStyle/>
                    <a:p>
                      <a:pPr algn="ctr">
                        <a:lnSpc>
                          <a:spcPts val="4200"/>
                        </a:lnSpc>
                        <a:defRPr/>
                      </a:pPr>
                      <a:r>
                        <a:rPr lang="en-US" sz="3000">
                          <a:solidFill>
                            <a:srgbClr val="FFFFFF"/>
                          </a:solidFill>
                          <a:latin typeface="Crimson Pro"/>
                          <a:ea typeface="Crimson Pro"/>
                          <a:cs typeface="Crimson Pro"/>
                          <a:sym typeface="Crimson Pro"/>
                        </a:rPr>
                        <a:t>Increasing Voter Registration</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FFFFFF"/>
                          </a:solidFill>
                          <a:latin typeface="Crimson Pro"/>
                          <a:ea typeface="Crimson Pro"/>
                          <a:cs typeface="Crimson Pro"/>
                          <a:sym typeface="Crimson Pro"/>
                        </a:rPr>
                        <a:t>Registered 2,248 students to vote </a:t>
                      </a:r>
                      <a:endParaRPr lang="en-US" sz="1100"/>
                    </a:p>
                    <a:p>
                      <a:pPr marL="431801" lvl="1" indent="-215900" algn="l">
                        <a:lnSpc>
                          <a:spcPts val="2800"/>
                        </a:lnSpc>
                        <a:buFont typeface="Arial"/>
                        <a:buChar char="•"/>
                      </a:pPr>
                      <a:r>
                        <a:rPr lang="en-US" sz="2000">
                          <a:solidFill>
                            <a:srgbClr val="FFFFFF"/>
                          </a:solidFill>
                          <a:latin typeface="Crimson Pro"/>
                          <a:ea typeface="Crimson Pro"/>
                          <a:cs typeface="Crimson Pro"/>
                          <a:sym typeface="Crimson Pro"/>
                        </a:rPr>
                        <a:t>Have committed an estimated number of 6,000 students to vote in the upcoming elections </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p:nvPr/>
        </p:nvGrpSpPr>
        <p:grpSpPr>
          <a:xfrm>
            <a:off x="12744024" y="5582757"/>
            <a:ext cx="5018383" cy="4267658"/>
            <a:chOff x="0" y="0"/>
            <a:chExt cx="1517968" cy="1290887"/>
          </a:xfrm>
        </p:grpSpPr>
        <p:sp>
          <p:nvSpPr>
            <p:cNvPr id="5" name="Freeform 5"/>
            <p:cNvSpPr/>
            <p:nvPr/>
          </p:nvSpPr>
          <p:spPr>
            <a:xfrm>
              <a:off x="0" y="0"/>
              <a:ext cx="1517968" cy="1290887"/>
            </a:xfrm>
            <a:custGeom>
              <a:avLst/>
              <a:gdLst/>
              <a:ahLst/>
              <a:cxnLst/>
              <a:rect l="l" t="t" r="r" b="b"/>
              <a:pathLst>
                <a:path w="1517968" h="1290887">
                  <a:moveTo>
                    <a:pt x="0" y="0"/>
                  </a:moveTo>
                  <a:lnTo>
                    <a:pt x="1517968" y="0"/>
                  </a:lnTo>
                  <a:lnTo>
                    <a:pt x="1517968" y="1290887"/>
                  </a:lnTo>
                  <a:lnTo>
                    <a:pt x="0" y="1290887"/>
                  </a:lnTo>
                  <a:close/>
                </a:path>
              </a:pathLst>
            </a:custGeom>
            <a:solidFill>
              <a:srgbClr val="FFFFFF"/>
            </a:solidFill>
          </p:spPr>
          <p:txBody>
            <a:bodyPr/>
            <a:lstStyle/>
            <a:p>
              <a:endParaRPr lang="en-US"/>
            </a:p>
          </p:txBody>
        </p:sp>
        <p:sp>
          <p:nvSpPr>
            <p:cNvPr id="6" name="TextBox 6"/>
            <p:cNvSpPr txBox="1"/>
            <p:nvPr/>
          </p:nvSpPr>
          <p:spPr>
            <a:xfrm>
              <a:off x="0" y="-38100"/>
              <a:ext cx="1517968" cy="1328987"/>
            </a:xfrm>
            <a:prstGeom prst="rect">
              <a:avLst/>
            </a:prstGeom>
          </p:spPr>
          <p:txBody>
            <a:bodyPr lIns="50800" tIns="50800" rIns="50800" bIns="50800" rtlCol="0" anchor="ctr"/>
            <a:lstStyle/>
            <a:p>
              <a:pPr algn="ctr">
                <a:lnSpc>
                  <a:spcPts val="2123"/>
                </a:lnSpc>
              </a:pPr>
              <a:endParaRPr/>
            </a:p>
          </p:txBody>
        </p:sp>
      </p:grpSp>
      <p:pic>
        <p:nvPicPr>
          <p:cNvPr id="7" name="Picture 7"/>
          <p:cNvPicPr>
            <a:picLocks noChangeAspect="1"/>
          </p:cNvPicPr>
          <p:nvPr/>
        </p:nvPicPr>
        <p:blipFill>
          <a:blip r:embed="rId2"/>
          <a:stretch>
            <a:fillRect/>
          </a:stretch>
        </p:blipFill>
        <p:spPr>
          <a:xfrm>
            <a:off x="12482645" y="5369031"/>
            <a:ext cx="5564375" cy="4697297"/>
          </a:xfrm>
          <a:prstGeom prst="rect">
            <a:avLst/>
          </a:prstGeom>
        </p:spPr>
      </p:pic>
      <p:sp>
        <p:nvSpPr>
          <p:cNvPr id="8" name="TextBox 8"/>
          <p:cNvSpPr txBox="1"/>
          <p:nvPr/>
        </p:nvSpPr>
        <p:spPr>
          <a:xfrm>
            <a:off x="742038" y="914400"/>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UNIT SUCCESS AND CHALLENGES </a:t>
            </a:r>
          </a:p>
        </p:txBody>
      </p:sp>
      <p:sp>
        <p:nvSpPr>
          <p:cNvPr id="9" name="TextBox 9"/>
          <p:cNvSpPr txBox="1"/>
          <p:nvPr/>
        </p:nvSpPr>
        <p:spPr>
          <a:xfrm>
            <a:off x="10486850" y="6780400"/>
            <a:ext cx="2621221" cy="783634"/>
          </a:xfrm>
          <a:prstGeom prst="rect">
            <a:avLst/>
          </a:prstGeom>
        </p:spPr>
        <p:txBody>
          <a:bodyPr lIns="0" tIns="0" rIns="0" bIns="0" rtlCol="0" anchor="t">
            <a:spAutoFit/>
          </a:bodyPr>
          <a:lstStyle/>
          <a:p>
            <a:pPr algn="l">
              <a:lnSpc>
                <a:spcPts val="5998"/>
              </a:lnSpc>
            </a:pPr>
            <a:r>
              <a:rPr lang="en-US" sz="5453" b="1">
                <a:solidFill>
                  <a:srgbClr val="FFFFFF"/>
                </a:solidFill>
                <a:latin typeface="Crimson Pro Bold"/>
                <a:ea typeface="Crimson Pro Bold"/>
                <a:cs typeface="Crimson Pro Bold"/>
                <a:sym typeface="Crimson Pro Bold"/>
              </a:rPr>
              <a:t>36.3%</a:t>
            </a:r>
          </a:p>
        </p:txBody>
      </p:sp>
      <p:sp>
        <p:nvSpPr>
          <p:cNvPr id="10" name="TextBox 10"/>
          <p:cNvSpPr txBox="1"/>
          <p:nvPr/>
        </p:nvSpPr>
        <p:spPr>
          <a:xfrm>
            <a:off x="10486850" y="7587836"/>
            <a:ext cx="3090080" cy="1453605"/>
          </a:xfrm>
          <a:prstGeom prst="rect">
            <a:avLst/>
          </a:prstGeom>
        </p:spPr>
        <p:txBody>
          <a:bodyPr lIns="0" tIns="0" rIns="0" bIns="0" rtlCol="0" anchor="t">
            <a:spAutoFit/>
          </a:bodyPr>
          <a:lstStyle/>
          <a:p>
            <a:pPr algn="just">
              <a:lnSpc>
                <a:spcPts val="3880"/>
              </a:lnSpc>
            </a:pPr>
            <a:r>
              <a:rPr lang="en-US" sz="2771" spc="55">
                <a:solidFill>
                  <a:srgbClr val="FFFFFF"/>
                </a:solidFill>
                <a:latin typeface="Crimson Pro"/>
                <a:ea typeface="Crimson Pro"/>
                <a:cs typeface="Crimson Pro"/>
                <a:sym typeface="Crimson Pro"/>
              </a:rPr>
              <a:t>Estimated Registered</a:t>
            </a:r>
          </a:p>
          <a:p>
            <a:pPr algn="just">
              <a:lnSpc>
                <a:spcPts val="3880"/>
              </a:lnSpc>
            </a:pPr>
            <a:r>
              <a:rPr lang="en-US" sz="2771" spc="55">
                <a:solidFill>
                  <a:srgbClr val="FFFFFF"/>
                </a:solidFill>
                <a:latin typeface="Crimson Pro"/>
                <a:ea typeface="Crimson Pro"/>
                <a:cs typeface="Crimson Pro"/>
                <a:sym typeface="Crimson Pro"/>
              </a:rPr>
              <a:t>Freshmen</a:t>
            </a:r>
          </a:p>
        </p:txBody>
      </p:sp>
      <p:grpSp>
        <p:nvGrpSpPr>
          <p:cNvPr id="11" name="Group 11"/>
          <p:cNvGrpSpPr/>
          <p:nvPr/>
        </p:nvGrpSpPr>
        <p:grpSpPr>
          <a:xfrm>
            <a:off x="10498267" y="2097176"/>
            <a:ext cx="3078663" cy="2950176"/>
            <a:chOff x="0" y="0"/>
            <a:chExt cx="848199" cy="812800"/>
          </a:xfrm>
        </p:grpSpPr>
        <p:sp>
          <p:nvSpPr>
            <p:cNvPr id="12" name="Freeform 12"/>
            <p:cNvSpPr/>
            <p:nvPr/>
          </p:nvSpPr>
          <p:spPr>
            <a:xfrm>
              <a:off x="0" y="0"/>
              <a:ext cx="848199" cy="812800"/>
            </a:xfrm>
            <a:custGeom>
              <a:avLst/>
              <a:gdLst/>
              <a:ahLst/>
              <a:cxnLst/>
              <a:rect l="l" t="t" r="r" b="b"/>
              <a:pathLst>
                <a:path w="848199" h="812800">
                  <a:moveTo>
                    <a:pt x="57838" y="0"/>
                  </a:moveTo>
                  <a:lnTo>
                    <a:pt x="790361" y="0"/>
                  </a:lnTo>
                  <a:cubicBezTo>
                    <a:pt x="805701" y="0"/>
                    <a:pt x="820412" y="6094"/>
                    <a:pt x="831259" y="16940"/>
                  </a:cubicBezTo>
                  <a:cubicBezTo>
                    <a:pt x="842106" y="27787"/>
                    <a:pt x="848199" y="42499"/>
                    <a:pt x="848199" y="57838"/>
                  </a:cubicBezTo>
                  <a:lnTo>
                    <a:pt x="848199" y="754962"/>
                  </a:lnTo>
                  <a:cubicBezTo>
                    <a:pt x="848199" y="786905"/>
                    <a:pt x="822304" y="812800"/>
                    <a:pt x="790361" y="812800"/>
                  </a:cubicBezTo>
                  <a:lnTo>
                    <a:pt x="57838" y="812800"/>
                  </a:lnTo>
                  <a:cubicBezTo>
                    <a:pt x="25895" y="812800"/>
                    <a:pt x="0" y="786905"/>
                    <a:pt x="0" y="754962"/>
                  </a:cubicBezTo>
                  <a:lnTo>
                    <a:pt x="0" y="57838"/>
                  </a:lnTo>
                  <a:cubicBezTo>
                    <a:pt x="0" y="25895"/>
                    <a:pt x="25895" y="0"/>
                    <a:pt x="57838" y="0"/>
                  </a:cubicBezTo>
                  <a:close/>
                </a:path>
              </a:pathLst>
            </a:custGeom>
            <a:blipFill>
              <a:blip r:embed="rId3"/>
              <a:stretch>
                <a:fillRect t="-7419" b="-35044"/>
              </a:stretch>
            </a:blipFill>
            <a:ln w="38100" cap="rnd">
              <a:solidFill>
                <a:srgbClr val="000000"/>
              </a:solidFill>
              <a:prstDash val="solid"/>
              <a:round/>
            </a:ln>
          </p:spPr>
          <p:txBody>
            <a:bodyPr/>
            <a:lstStyle/>
            <a:p>
              <a:endParaRPr lang="en-US"/>
            </a:p>
          </p:txBody>
        </p:sp>
      </p:grpSp>
      <p:grpSp>
        <p:nvGrpSpPr>
          <p:cNvPr id="13" name="Group 13"/>
          <p:cNvGrpSpPr/>
          <p:nvPr/>
        </p:nvGrpSpPr>
        <p:grpSpPr>
          <a:xfrm>
            <a:off x="14310355" y="2036863"/>
            <a:ext cx="3106637" cy="3106637"/>
            <a:chOff x="0" y="0"/>
            <a:chExt cx="812800" cy="812800"/>
          </a:xfrm>
        </p:grpSpPr>
        <p:sp>
          <p:nvSpPr>
            <p:cNvPr id="14" name="Freeform 14"/>
            <p:cNvSpPr/>
            <p:nvPr/>
          </p:nvSpPr>
          <p:spPr>
            <a:xfrm>
              <a:off x="0" y="0"/>
              <a:ext cx="812800" cy="812800"/>
            </a:xfrm>
            <a:custGeom>
              <a:avLst/>
              <a:gdLst/>
              <a:ahLst/>
              <a:cxnLst/>
              <a:rect l="l" t="t" r="r" b="b"/>
              <a:pathLst>
                <a:path w="812800" h="812800">
                  <a:moveTo>
                    <a:pt x="57317" y="0"/>
                  </a:moveTo>
                  <a:lnTo>
                    <a:pt x="755483" y="0"/>
                  </a:lnTo>
                  <a:cubicBezTo>
                    <a:pt x="770684" y="0"/>
                    <a:pt x="785263" y="6039"/>
                    <a:pt x="796012" y="16788"/>
                  </a:cubicBezTo>
                  <a:cubicBezTo>
                    <a:pt x="806761" y="27537"/>
                    <a:pt x="812800" y="42116"/>
                    <a:pt x="812800" y="57317"/>
                  </a:cubicBezTo>
                  <a:lnTo>
                    <a:pt x="812800" y="755483"/>
                  </a:lnTo>
                  <a:cubicBezTo>
                    <a:pt x="812800" y="770684"/>
                    <a:pt x="806761" y="785263"/>
                    <a:pt x="796012" y="796012"/>
                  </a:cubicBezTo>
                  <a:cubicBezTo>
                    <a:pt x="785263" y="806761"/>
                    <a:pt x="770684" y="812800"/>
                    <a:pt x="755483" y="812800"/>
                  </a:cubicBezTo>
                  <a:lnTo>
                    <a:pt x="57317" y="812800"/>
                  </a:lnTo>
                  <a:cubicBezTo>
                    <a:pt x="42116" y="812800"/>
                    <a:pt x="27537" y="806761"/>
                    <a:pt x="16788" y="796012"/>
                  </a:cubicBezTo>
                  <a:cubicBezTo>
                    <a:pt x="6039" y="785263"/>
                    <a:pt x="0" y="770684"/>
                    <a:pt x="0" y="755483"/>
                  </a:cubicBezTo>
                  <a:lnTo>
                    <a:pt x="0" y="57317"/>
                  </a:lnTo>
                  <a:cubicBezTo>
                    <a:pt x="0" y="42116"/>
                    <a:pt x="6039" y="27537"/>
                    <a:pt x="16788" y="16788"/>
                  </a:cubicBezTo>
                  <a:cubicBezTo>
                    <a:pt x="27537" y="6039"/>
                    <a:pt x="42116" y="0"/>
                    <a:pt x="57317" y="0"/>
                  </a:cubicBezTo>
                  <a:close/>
                </a:path>
              </a:pathLst>
            </a:custGeom>
            <a:blipFill>
              <a:blip r:embed="rId4"/>
              <a:stretch>
                <a:fillRect l="-18481" t="-36075" r="-8954" b="-34045"/>
              </a:stretch>
            </a:blipFill>
            <a:ln w="38100" cap="rnd">
              <a:solidFill>
                <a:srgbClr val="000000"/>
              </a:solidFill>
              <a:prstDash val="solid"/>
              <a:round/>
            </a:ln>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graphicFrame>
        <p:nvGraphicFramePr>
          <p:cNvPr id="3" name="Table 3"/>
          <p:cNvGraphicFramePr>
            <a:graphicFrameLocks noGrp="1"/>
          </p:cNvGraphicFramePr>
          <p:nvPr/>
        </p:nvGraphicFramePr>
        <p:xfrm>
          <a:off x="8523788" y="2032933"/>
          <a:ext cx="9022174" cy="7754380"/>
        </p:xfrm>
        <a:graphic>
          <a:graphicData uri="http://schemas.openxmlformats.org/drawingml/2006/table">
            <a:tbl>
              <a:tblPr/>
              <a:tblGrid>
                <a:gridCol w="4476419">
                  <a:extLst>
                    <a:ext uri="{9D8B030D-6E8A-4147-A177-3AD203B41FA5}">
                      <a16:colId xmlns:a16="http://schemas.microsoft.com/office/drawing/2014/main" val="20000"/>
                    </a:ext>
                  </a:extLst>
                </a:gridCol>
                <a:gridCol w="4545755">
                  <a:extLst>
                    <a:ext uri="{9D8B030D-6E8A-4147-A177-3AD203B41FA5}">
                      <a16:colId xmlns:a16="http://schemas.microsoft.com/office/drawing/2014/main" val="20001"/>
                    </a:ext>
                  </a:extLst>
                </a:gridCol>
              </a:tblGrid>
              <a:tr h="1152147">
                <a:tc>
                  <a:txBody>
                    <a:bodyPr/>
                    <a:lstStyle/>
                    <a:p>
                      <a:pPr algn="ctr">
                        <a:lnSpc>
                          <a:spcPts val="4193"/>
                        </a:lnSpc>
                        <a:defRPr/>
                      </a:pPr>
                      <a:r>
                        <a:rPr lang="en-US" sz="2995" b="1">
                          <a:solidFill>
                            <a:srgbClr val="FFFFFF"/>
                          </a:solidFill>
                          <a:latin typeface="Crimson Pro Bold"/>
                          <a:ea typeface="Crimson Pro Bold"/>
                          <a:cs typeface="Crimson Pro Bold"/>
                          <a:sym typeface="Crimson Pro Bold"/>
                        </a:rPr>
                        <a:t>Challenge</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b="1">
                          <a:solidFill>
                            <a:srgbClr val="FFFFFF"/>
                          </a:solidFill>
                          <a:latin typeface="Crimson Pro Bold"/>
                          <a:ea typeface="Crimson Pro Bold"/>
                          <a:cs typeface="Crimson Pro Bold"/>
                          <a:sym typeface="Crimson Pro Bold"/>
                        </a:rPr>
                        <a:t>Success</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3981965">
                <a:tc>
                  <a:txBody>
                    <a:bodyPr/>
                    <a:lstStyle/>
                    <a:p>
                      <a:pPr algn="ctr">
                        <a:lnSpc>
                          <a:spcPts val="4200"/>
                        </a:lnSpc>
                        <a:defRPr/>
                      </a:pPr>
                      <a:r>
                        <a:rPr lang="en-US" sz="3000">
                          <a:solidFill>
                            <a:srgbClr val="FFFFFF"/>
                          </a:solidFill>
                          <a:latin typeface="Crimson Pro"/>
                          <a:ea typeface="Crimson Pro"/>
                          <a:cs typeface="Crimson Pro"/>
                          <a:sym typeface="Crimson Pro"/>
                        </a:rPr>
                        <a:t>Makerspace Sustainability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FFFFFF"/>
                          </a:solidFill>
                          <a:latin typeface="Crimson Pro"/>
                          <a:ea typeface="Crimson Pro"/>
                          <a:cs typeface="Crimson Pro"/>
                          <a:sym typeface="Crimson Pro"/>
                        </a:rPr>
                        <a:t>Created a taskforce  that meets evert two weeks, aimed at increasing sustainability for spaces such as the Keeland.</a:t>
                      </a:r>
                      <a:endParaRPr lang="en-US" sz="1100"/>
                    </a:p>
                    <a:p>
                      <a:pPr marL="431801" lvl="1" indent="-215900" algn="l">
                        <a:lnSpc>
                          <a:spcPts val="2800"/>
                        </a:lnSpc>
                        <a:buFont typeface="Arial"/>
                        <a:buChar char="•"/>
                      </a:pPr>
                      <a:r>
                        <a:rPr lang="en-US" sz="2000">
                          <a:solidFill>
                            <a:srgbClr val="FFFFFF"/>
                          </a:solidFill>
                          <a:latin typeface="Crimson Pro"/>
                          <a:ea typeface="Crimson Pro"/>
                          <a:cs typeface="Crimson Pro"/>
                          <a:sym typeface="Crimson Pro"/>
                        </a:rPr>
                        <a:t>Currently working with the Dean of the Gerald D. Hines College of Architecture and the Office of the Provost to possibly increase the funding by $50,000 per year till the completion of the Innovation Hub</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2620268">
                <a:tc>
                  <a:txBody>
                    <a:bodyPr/>
                    <a:lstStyle/>
                    <a:p>
                      <a:pPr algn="ctr">
                        <a:lnSpc>
                          <a:spcPts val="4200"/>
                        </a:lnSpc>
                        <a:defRPr/>
                      </a:pPr>
                      <a:r>
                        <a:rPr lang="en-US" sz="3000">
                          <a:solidFill>
                            <a:srgbClr val="FFFFFF"/>
                          </a:solidFill>
                          <a:latin typeface="Crimson Pro"/>
                          <a:ea typeface="Crimson Pro"/>
                          <a:cs typeface="Crimson Pro"/>
                          <a:sym typeface="Crimson Pro"/>
                        </a:rPr>
                        <a:t>Increased Knowledge within the organization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marL="431801" lvl="1" indent="-215900" algn="l">
                        <a:lnSpc>
                          <a:spcPts val="2800"/>
                        </a:lnSpc>
                        <a:buFont typeface="Arial"/>
                        <a:buChar char="•"/>
                        <a:defRPr/>
                      </a:pPr>
                      <a:r>
                        <a:rPr lang="en-US" sz="2000">
                          <a:solidFill>
                            <a:srgbClr val="FFFFFF"/>
                          </a:solidFill>
                          <a:latin typeface="Crimson Pro"/>
                          <a:ea typeface="Crimson Pro"/>
                          <a:cs typeface="Crimson Pro"/>
                          <a:sym typeface="Crimson Pro"/>
                        </a:rPr>
                        <a:t>We hosted the SGA training at the beginning of the Fall semester </a:t>
                      </a:r>
                      <a:endParaRPr lang="en-US" sz="1100"/>
                    </a:p>
                    <a:p>
                      <a:pPr marL="431801" lvl="1" indent="-215900" algn="l">
                        <a:lnSpc>
                          <a:spcPts val="2800"/>
                        </a:lnSpc>
                        <a:buFont typeface="Arial"/>
                        <a:buChar char="•"/>
                      </a:pPr>
                      <a:r>
                        <a:rPr lang="en-US" sz="2000">
                          <a:solidFill>
                            <a:srgbClr val="FFFFFF"/>
                          </a:solidFill>
                          <a:latin typeface="Crimson Pro"/>
                          <a:ea typeface="Crimson Pro"/>
                          <a:cs typeface="Crimson Pro"/>
                          <a:sym typeface="Crimson Pro"/>
                        </a:rPr>
                        <a:t>Discussed several topics such as communication, our governing documents, our agendas, and other crucial topics.</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p:nvPr/>
        </p:nvGrpSpPr>
        <p:grpSpPr>
          <a:xfrm>
            <a:off x="1028695" y="5910123"/>
            <a:ext cx="3348177" cy="3348177"/>
            <a:chOff x="0" y="0"/>
            <a:chExt cx="812800" cy="812800"/>
          </a:xfrm>
        </p:grpSpPr>
        <p:sp>
          <p:nvSpPr>
            <p:cNvPr id="5" name="Freeform 5"/>
            <p:cNvSpPr/>
            <p:nvPr/>
          </p:nvSpPr>
          <p:spPr>
            <a:xfrm>
              <a:off x="0" y="0"/>
              <a:ext cx="812800" cy="812800"/>
            </a:xfrm>
            <a:custGeom>
              <a:avLst/>
              <a:gdLst/>
              <a:ahLst/>
              <a:cxnLst/>
              <a:rect l="l" t="t" r="r" b="b"/>
              <a:pathLst>
                <a:path w="812800" h="812800">
                  <a:moveTo>
                    <a:pt x="53182" y="0"/>
                  </a:moveTo>
                  <a:lnTo>
                    <a:pt x="759618" y="0"/>
                  </a:lnTo>
                  <a:cubicBezTo>
                    <a:pt x="773722" y="0"/>
                    <a:pt x="787250" y="5603"/>
                    <a:pt x="797223" y="15577"/>
                  </a:cubicBezTo>
                  <a:cubicBezTo>
                    <a:pt x="807197" y="25550"/>
                    <a:pt x="812800" y="39078"/>
                    <a:pt x="812800" y="53182"/>
                  </a:cubicBezTo>
                  <a:lnTo>
                    <a:pt x="812800" y="759618"/>
                  </a:lnTo>
                  <a:cubicBezTo>
                    <a:pt x="812800" y="773722"/>
                    <a:pt x="807197" y="787250"/>
                    <a:pt x="797223" y="797223"/>
                  </a:cubicBezTo>
                  <a:cubicBezTo>
                    <a:pt x="787250" y="807197"/>
                    <a:pt x="773722" y="812800"/>
                    <a:pt x="759618" y="812800"/>
                  </a:cubicBezTo>
                  <a:lnTo>
                    <a:pt x="53182" y="812800"/>
                  </a:lnTo>
                  <a:cubicBezTo>
                    <a:pt x="39078" y="812800"/>
                    <a:pt x="25550" y="807197"/>
                    <a:pt x="15577" y="797223"/>
                  </a:cubicBezTo>
                  <a:cubicBezTo>
                    <a:pt x="5603" y="787250"/>
                    <a:pt x="0" y="773722"/>
                    <a:pt x="0" y="759618"/>
                  </a:cubicBezTo>
                  <a:lnTo>
                    <a:pt x="0" y="53182"/>
                  </a:lnTo>
                  <a:cubicBezTo>
                    <a:pt x="0" y="39078"/>
                    <a:pt x="5603" y="25550"/>
                    <a:pt x="15577" y="15577"/>
                  </a:cubicBezTo>
                  <a:cubicBezTo>
                    <a:pt x="25550" y="5603"/>
                    <a:pt x="39078" y="0"/>
                    <a:pt x="53182" y="0"/>
                  </a:cubicBezTo>
                  <a:close/>
                </a:path>
              </a:pathLst>
            </a:custGeom>
            <a:blipFill>
              <a:blip r:embed="rId2"/>
              <a:stretch>
                <a:fillRect l="-26736" r="-26736"/>
              </a:stretch>
            </a:blipFill>
            <a:ln w="38100" cap="rnd">
              <a:solidFill>
                <a:srgbClr val="000000"/>
              </a:solidFill>
              <a:prstDash val="solid"/>
              <a:round/>
            </a:ln>
          </p:spPr>
          <p:txBody>
            <a:bodyPr/>
            <a:lstStyle/>
            <a:p>
              <a:endParaRPr lang="en-US"/>
            </a:p>
          </p:txBody>
        </p:sp>
      </p:grpSp>
      <p:grpSp>
        <p:nvGrpSpPr>
          <p:cNvPr id="6" name="Group 6"/>
          <p:cNvGrpSpPr/>
          <p:nvPr/>
        </p:nvGrpSpPr>
        <p:grpSpPr>
          <a:xfrm>
            <a:off x="4559811" y="3496872"/>
            <a:ext cx="3293256" cy="3293256"/>
            <a:chOff x="0" y="0"/>
            <a:chExt cx="1122448" cy="1122448"/>
          </a:xfrm>
        </p:grpSpPr>
        <p:sp>
          <p:nvSpPr>
            <p:cNvPr id="7" name="Freeform 7"/>
            <p:cNvSpPr/>
            <p:nvPr/>
          </p:nvSpPr>
          <p:spPr>
            <a:xfrm>
              <a:off x="0" y="0"/>
              <a:ext cx="1122448" cy="1122448"/>
            </a:xfrm>
            <a:custGeom>
              <a:avLst/>
              <a:gdLst/>
              <a:ahLst/>
              <a:cxnLst/>
              <a:rect l="l" t="t" r="r" b="b"/>
              <a:pathLst>
                <a:path w="1122448" h="1122448">
                  <a:moveTo>
                    <a:pt x="54069" y="0"/>
                  </a:moveTo>
                  <a:lnTo>
                    <a:pt x="1068379" y="0"/>
                  </a:lnTo>
                  <a:cubicBezTo>
                    <a:pt x="1098241" y="0"/>
                    <a:pt x="1122448" y="24208"/>
                    <a:pt x="1122448" y="54069"/>
                  </a:cubicBezTo>
                  <a:lnTo>
                    <a:pt x="1122448" y="1068379"/>
                  </a:lnTo>
                  <a:cubicBezTo>
                    <a:pt x="1122448" y="1098241"/>
                    <a:pt x="1098241" y="1122448"/>
                    <a:pt x="1068379" y="1122448"/>
                  </a:cubicBezTo>
                  <a:lnTo>
                    <a:pt x="54069" y="1122448"/>
                  </a:lnTo>
                  <a:cubicBezTo>
                    <a:pt x="24208" y="1122448"/>
                    <a:pt x="0" y="1098241"/>
                    <a:pt x="0" y="1068379"/>
                  </a:cubicBezTo>
                  <a:lnTo>
                    <a:pt x="0" y="54069"/>
                  </a:lnTo>
                  <a:cubicBezTo>
                    <a:pt x="0" y="24208"/>
                    <a:pt x="24208" y="0"/>
                    <a:pt x="54069" y="0"/>
                  </a:cubicBezTo>
                  <a:close/>
                </a:path>
              </a:pathLst>
            </a:custGeom>
            <a:blipFill>
              <a:blip r:embed="rId3"/>
              <a:stretch>
                <a:fillRect l="-38888" r="-38888"/>
              </a:stretch>
            </a:blipFill>
            <a:ln w="38100" cap="rnd">
              <a:solidFill>
                <a:srgbClr val="000000"/>
              </a:solidFill>
              <a:prstDash val="solid"/>
              <a:round/>
            </a:ln>
          </p:spPr>
          <p:txBody>
            <a:bodyPr/>
            <a:lstStyle/>
            <a:p>
              <a:endParaRPr lang="en-US"/>
            </a:p>
          </p:txBody>
        </p:sp>
      </p:grpSp>
      <p:sp>
        <p:nvSpPr>
          <p:cNvPr id="8" name="TextBox 8"/>
          <p:cNvSpPr txBox="1"/>
          <p:nvPr/>
        </p:nvSpPr>
        <p:spPr>
          <a:xfrm>
            <a:off x="742038" y="914400"/>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UNIT SUCCESS AND CHALLENGES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42038" y="914400"/>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UNIT SUCCESS AND CHALLENGES </a:t>
            </a:r>
          </a:p>
        </p:txBody>
      </p:sp>
      <p:sp>
        <p:nvSpPr>
          <p:cNvPr id="4" name="AutoShape 4"/>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1195294" y="2079431"/>
            <a:ext cx="5599402"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Transportation and Parking</a:t>
            </a:r>
          </a:p>
        </p:txBody>
      </p:sp>
      <p:sp>
        <p:nvSpPr>
          <p:cNvPr id="6" name="TextBox 6"/>
          <p:cNvSpPr txBox="1"/>
          <p:nvPr/>
        </p:nvSpPr>
        <p:spPr>
          <a:xfrm>
            <a:off x="1195294" y="3543619"/>
            <a:ext cx="7948706" cy="1991360"/>
          </a:xfrm>
          <a:prstGeom prst="rect">
            <a:avLst/>
          </a:prstGeom>
        </p:spPr>
        <p:txBody>
          <a:bodyPr lIns="0" tIns="0" rIns="0" bIns="0" rtlCol="0" anchor="t">
            <a:spAutoFit/>
          </a:bodyPr>
          <a:lstStyle/>
          <a:p>
            <a:pPr marL="431801" lvl="1" indent="-215900" algn="l">
              <a:lnSpc>
                <a:spcPts val="3220"/>
              </a:lnSpc>
              <a:buFont typeface="Arial"/>
              <a:buChar char="•"/>
            </a:pPr>
            <a:r>
              <a:rPr lang="en-US" sz="2000">
                <a:solidFill>
                  <a:srgbClr val="FFFFFF"/>
                </a:solidFill>
                <a:latin typeface="Crimson Pro"/>
                <a:ea typeface="Crimson Pro"/>
                <a:cs typeface="Crimson Pro"/>
                <a:sym typeface="Crimson Pro"/>
              </a:rPr>
              <a:t>Fort Bend: Expanded our transportation options by collaborating with Fort Bend county </a:t>
            </a:r>
          </a:p>
          <a:p>
            <a:pPr marL="431801" lvl="1" indent="-215900" algn="l">
              <a:lnSpc>
                <a:spcPts val="3220"/>
              </a:lnSpc>
              <a:buFont typeface="Arial"/>
              <a:buChar char="•"/>
            </a:pPr>
            <a:r>
              <a:rPr lang="en-US" sz="2000">
                <a:solidFill>
                  <a:srgbClr val="FFFFFF"/>
                </a:solidFill>
                <a:latin typeface="Crimson Pro"/>
                <a:ea typeface="Crimson Pro"/>
                <a:cs typeface="Crimson Pro"/>
                <a:sym typeface="Crimson Pro"/>
              </a:rPr>
              <a:t>Campus Garages:  Froze all garage parking prices for the next 2 fiscal years </a:t>
            </a:r>
          </a:p>
          <a:p>
            <a:pPr marL="431801" lvl="1" indent="-215900" algn="l">
              <a:lnSpc>
                <a:spcPts val="3220"/>
              </a:lnSpc>
              <a:buFont typeface="Arial"/>
              <a:buChar char="•"/>
            </a:pPr>
            <a:r>
              <a:rPr lang="en-US" sz="2000">
                <a:solidFill>
                  <a:srgbClr val="FFFFFF"/>
                </a:solidFill>
                <a:latin typeface="Crimson Pro"/>
                <a:ea typeface="Crimson Pro"/>
                <a:cs typeface="Crimson Pro"/>
                <a:sym typeface="Crimson Pro"/>
              </a:rPr>
              <a:t>Citation Food Drive: Signed MOU to bring 2 citation food drives per semester to campus </a:t>
            </a:r>
          </a:p>
        </p:txBody>
      </p:sp>
      <p:sp>
        <p:nvSpPr>
          <p:cNvPr id="7" name="Freeform 7"/>
          <p:cNvSpPr/>
          <p:nvPr/>
        </p:nvSpPr>
        <p:spPr>
          <a:xfrm>
            <a:off x="9466750" y="1984869"/>
            <a:ext cx="3660640" cy="2059110"/>
          </a:xfrm>
          <a:custGeom>
            <a:avLst/>
            <a:gdLst/>
            <a:ahLst/>
            <a:cxnLst/>
            <a:rect l="l" t="t" r="r" b="b"/>
            <a:pathLst>
              <a:path w="3660640" h="2059110">
                <a:moveTo>
                  <a:pt x="0" y="0"/>
                </a:moveTo>
                <a:lnTo>
                  <a:pt x="3660640" y="0"/>
                </a:lnTo>
                <a:lnTo>
                  <a:pt x="3660640" y="2059110"/>
                </a:lnTo>
                <a:lnTo>
                  <a:pt x="0" y="2059110"/>
                </a:lnTo>
                <a:lnTo>
                  <a:pt x="0" y="0"/>
                </a:lnTo>
                <a:close/>
              </a:path>
            </a:pathLst>
          </a:custGeom>
          <a:blipFill>
            <a:blip r:embed="rId3"/>
            <a:stretch>
              <a:fillRect l="-4002" t="-4312" b="-8315"/>
            </a:stretch>
          </a:blipFill>
        </p:spPr>
        <p:txBody>
          <a:bodyPr/>
          <a:lstStyle/>
          <a:p>
            <a:endParaRPr lang="en-US"/>
          </a:p>
        </p:txBody>
      </p:sp>
      <p:grpSp>
        <p:nvGrpSpPr>
          <p:cNvPr id="8" name="Group 8"/>
          <p:cNvGrpSpPr/>
          <p:nvPr/>
        </p:nvGrpSpPr>
        <p:grpSpPr>
          <a:xfrm>
            <a:off x="9466750" y="1967337"/>
            <a:ext cx="3660640" cy="2074090"/>
            <a:chOff x="0" y="0"/>
            <a:chExt cx="1562049" cy="885045"/>
          </a:xfrm>
        </p:grpSpPr>
        <p:sp>
          <p:nvSpPr>
            <p:cNvPr id="9" name="Freeform 9"/>
            <p:cNvSpPr/>
            <p:nvPr/>
          </p:nvSpPr>
          <p:spPr>
            <a:xfrm>
              <a:off x="0" y="0"/>
              <a:ext cx="1562049" cy="885045"/>
            </a:xfrm>
            <a:custGeom>
              <a:avLst/>
              <a:gdLst/>
              <a:ahLst/>
              <a:cxnLst/>
              <a:rect l="l" t="t" r="r" b="b"/>
              <a:pathLst>
                <a:path w="1562049" h="885045">
                  <a:moveTo>
                    <a:pt x="0" y="0"/>
                  </a:moveTo>
                  <a:lnTo>
                    <a:pt x="1562049" y="0"/>
                  </a:lnTo>
                  <a:lnTo>
                    <a:pt x="1562049" y="885045"/>
                  </a:lnTo>
                  <a:lnTo>
                    <a:pt x="0" y="885045"/>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10" name="TextBox 10"/>
            <p:cNvSpPr txBox="1"/>
            <p:nvPr/>
          </p:nvSpPr>
          <p:spPr>
            <a:xfrm>
              <a:off x="0" y="-38100"/>
              <a:ext cx="1562049" cy="92314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2791669" y="3391893"/>
            <a:ext cx="3614808" cy="2297411"/>
          </a:xfrm>
          <a:custGeom>
            <a:avLst/>
            <a:gdLst/>
            <a:ahLst/>
            <a:cxnLst/>
            <a:rect l="l" t="t" r="r" b="b"/>
            <a:pathLst>
              <a:path w="3614808" h="2297411">
                <a:moveTo>
                  <a:pt x="0" y="0"/>
                </a:moveTo>
                <a:lnTo>
                  <a:pt x="3614808" y="0"/>
                </a:lnTo>
                <a:lnTo>
                  <a:pt x="3614808" y="2297411"/>
                </a:lnTo>
                <a:lnTo>
                  <a:pt x="0" y="2297411"/>
                </a:lnTo>
                <a:lnTo>
                  <a:pt x="0" y="0"/>
                </a:lnTo>
                <a:close/>
              </a:path>
            </a:pathLst>
          </a:custGeom>
          <a:blipFill>
            <a:blip r:embed="rId4"/>
            <a:stretch>
              <a:fillRect/>
            </a:stretch>
          </a:blipFill>
        </p:spPr>
        <p:txBody>
          <a:bodyPr/>
          <a:lstStyle/>
          <a:p>
            <a:endParaRPr lang="en-US"/>
          </a:p>
        </p:txBody>
      </p:sp>
      <p:grpSp>
        <p:nvGrpSpPr>
          <p:cNvPr id="12" name="Group 12"/>
          <p:cNvGrpSpPr/>
          <p:nvPr/>
        </p:nvGrpSpPr>
        <p:grpSpPr>
          <a:xfrm>
            <a:off x="12791669" y="3391893"/>
            <a:ext cx="3650860" cy="2297411"/>
            <a:chOff x="0" y="0"/>
            <a:chExt cx="1283437" cy="807641"/>
          </a:xfrm>
        </p:grpSpPr>
        <p:sp>
          <p:nvSpPr>
            <p:cNvPr id="13" name="Freeform 13"/>
            <p:cNvSpPr/>
            <p:nvPr/>
          </p:nvSpPr>
          <p:spPr>
            <a:xfrm>
              <a:off x="0" y="0"/>
              <a:ext cx="1283437" cy="807641"/>
            </a:xfrm>
            <a:custGeom>
              <a:avLst/>
              <a:gdLst/>
              <a:ahLst/>
              <a:cxnLst/>
              <a:rect l="l" t="t" r="r" b="b"/>
              <a:pathLst>
                <a:path w="1283437" h="807641">
                  <a:moveTo>
                    <a:pt x="0" y="0"/>
                  </a:moveTo>
                  <a:lnTo>
                    <a:pt x="1283437" y="0"/>
                  </a:lnTo>
                  <a:lnTo>
                    <a:pt x="1283437" y="807641"/>
                  </a:lnTo>
                  <a:lnTo>
                    <a:pt x="0" y="807641"/>
                  </a:lnTo>
                  <a:close/>
                </a:path>
              </a:pathLst>
            </a:custGeom>
            <a:solidFill>
              <a:srgbClr val="000000">
                <a:alpha val="0"/>
              </a:srgbClr>
            </a:solidFill>
            <a:ln w="38100" cap="sq">
              <a:solidFill>
                <a:srgbClr val="000000"/>
              </a:solidFill>
              <a:prstDash val="solid"/>
              <a:miter/>
            </a:ln>
          </p:spPr>
          <p:txBody>
            <a:bodyPr/>
            <a:lstStyle/>
            <a:p>
              <a:endParaRPr lang="en-US"/>
            </a:p>
          </p:txBody>
        </p:sp>
        <p:sp>
          <p:nvSpPr>
            <p:cNvPr id="14" name="TextBox 14"/>
            <p:cNvSpPr txBox="1"/>
            <p:nvPr/>
          </p:nvSpPr>
          <p:spPr>
            <a:xfrm>
              <a:off x="0" y="-38100"/>
              <a:ext cx="1283437" cy="845741"/>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0100160" y="5822654"/>
            <a:ext cx="3868870" cy="597159"/>
          </a:xfrm>
          <a:prstGeom prst="rect">
            <a:avLst/>
          </a:prstGeom>
        </p:spPr>
        <p:txBody>
          <a:bodyPr lIns="0" tIns="0" rIns="0" bIns="0" rtlCol="0" anchor="t">
            <a:spAutoFit/>
          </a:bodyPr>
          <a:lstStyle/>
          <a:p>
            <a:pPr algn="r">
              <a:lnSpc>
                <a:spcPts val="4885"/>
              </a:lnSpc>
            </a:pPr>
            <a:r>
              <a:rPr lang="en-US" sz="3489" b="1">
                <a:solidFill>
                  <a:srgbClr val="F6F6F6"/>
                </a:solidFill>
                <a:latin typeface="Crimson Pro Bold"/>
                <a:ea typeface="Crimson Pro Bold"/>
                <a:cs typeface="Crimson Pro Bold"/>
                <a:sym typeface="Crimson Pro Bold"/>
              </a:rPr>
              <a:t>Academics</a:t>
            </a:r>
          </a:p>
        </p:txBody>
      </p:sp>
      <p:sp>
        <p:nvSpPr>
          <p:cNvPr id="16" name="TextBox 16"/>
          <p:cNvSpPr txBox="1"/>
          <p:nvPr/>
        </p:nvSpPr>
        <p:spPr>
          <a:xfrm>
            <a:off x="5429517" y="7162727"/>
            <a:ext cx="8539513" cy="2791460"/>
          </a:xfrm>
          <a:prstGeom prst="rect">
            <a:avLst/>
          </a:prstGeom>
        </p:spPr>
        <p:txBody>
          <a:bodyPr lIns="0" tIns="0" rIns="0" bIns="0" rtlCol="0" anchor="t">
            <a:spAutoFit/>
          </a:bodyPr>
          <a:lstStyle/>
          <a:p>
            <a:pPr marL="431801" lvl="1" indent="-215900" algn="just">
              <a:lnSpc>
                <a:spcPts val="3220"/>
              </a:lnSpc>
              <a:buFont typeface="Arial"/>
              <a:buChar char="•"/>
            </a:pPr>
            <a:r>
              <a:rPr lang="en-US" sz="2000">
                <a:solidFill>
                  <a:srgbClr val="FFFFFF"/>
                </a:solidFill>
                <a:latin typeface="Crimson Pro"/>
                <a:ea typeface="Crimson Pro"/>
                <a:cs typeface="Crimson Pro"/>
                <a:sym typeface="Crimson Pro"/>
              </a:rPr>
              <a:t>CTAP Expansion: We are currently working with the Bookstore Advisory Committee, Faculty Senate, and Office of the Provost to expand the College Textbook Assessibility Program </a:t>
            </a:r>
          </a:p>
          <a:p>
            <a:pPr marL="431801" lvl="1" indent="-215900" algn="just">
              <a:lnSpc>
                <a:spcPts val="3220"/>
              </a:lnSpc>
              <a:buFont typeface="Arial"/>
              <a:buChar char="•"/>
            </a:pPr>
            <a:r>
              <a:rPr lang="en-US" sz="2000">
                <a:solidFill>
                  <a:srgbClr val="FFFFFF"/>
                </a:solidFill>
                <a:latin typeface="Crimson Pro"/>
                <a:ea typeface="Crimson Pro"/>
                <a:cs typeface="Crimson Pro"/>
                <a:sym typeface="Crimson Pro"/>
              </a:rPr>
              <a:t>Student Success Commission : In partnership with the Office of the Provost we created this commission to tackle academic issues and student success </a:t>
            </a:r>
          </a:p>
          <a:p>
            <a:pPr marL="431801" lvl="1" indent="-215900" algn="just">
              <a:lnSpc>
                <a:spcPts val="3220"/>
              </a:lnSpc>
              <a:buFont typeface="Arial"/>
              <a:buChar char="•"/>
            </a:pPr>
            <a:r>
              <a:rPr lang="en-US" sz="2000">
                <a:solidFill>
                  <a:srgbClr val="FFFFFF"/>
                </a:solidFill>
                <a:latin typeface="Crimson Pro"/>
                <a:ea typeface="Crimson Pro"/>
                <a:cs typeface="Crimson Pro"/>
                <a:sym typeface="Crimson Pro"/>
              </a:rPr>
              <a:t>Syllabus Improvement: Established a set format to be used by all professors to release syllabuses prior to the year comencing </a:t>
            </a:r>
          </a:p>
        </p:txBody>
      </p:sp>
      <p:sp>
        <p:nvSpPr>
          <p:cNvPr id="17" name="TextBox 17"/>
          <p:cNvSpPr txBox="1"/>
          <p:nvPr/>
        </p:nvSpPr>
        <p:spPr>
          <a:xfrm>
            <a:off x="1195294" y="2714353"/>
            <a:ext cx="7404544" cy="800063"/>
          </a:xfrm>
          <a:prstGeom prst="rect">
            <a:avLst/>
          </a:prstGeom>
        </p:spPr>
        <p:txBody>
          <a:bodyPr lIns="0" tIns="0" rIns="0" bIns="0" rtlCol="0" anchor="t">
            <a:spAutoFit/>
          </a:bodyPr>
          <a:lstStyle/>
          <a:p>
            <a:pPr algn="l">
              <a:lnSpc>
                <a:spcPts val="3240"/>
              </a:lnSpc>
            </a:pPr>
            <a:r>
              <a:rPr lang="en-US" sz="2012">
                <a:solidFill>
                  <a:srgbClr val="FFFFFF"/>
                </a:solidFill>
                <a:latin typeface="Crimson Pro"/>
                <a:ea typeface="Crimson Pro"/>
                <a:cs typeface="Crimson Pro"/>
                <a:sym typeface="Crimson Pro"/>
              </a:rPr>
              <a:t>Main Challenge: Increasing accesibility and affordability to Transportation and Parking Services </a:t>
            </a:r>
          </a:p>
        </p:txBody>
      </p:sp>
      <p:sp>
        <p:nvSpPr>
          <p:cNvPr id="18" name="TextBox 18"/>
          <p:cNvSpPr txBox="1"/>
          <p:nvPr/>
        </p:nvSpPr>
        <p:spPr>
          <a:xfrm>
            <a:off x="6564487" y="6334088"/>
            <a:ext cx="7404544" cy="800063"/>
          </a:xfrm>
          <a:prstGeom prst="rect">
            <a:avLst/>
          </a:prstGeom>
        </p:spPr>
        <p:txBody>
          <a:bodyPr lIns="0" tIns="0" rIns="0" bIns="0" rtlCol="0" anchor="t">
            <a:spAutoFit/>
          </a:bodyPr>
          <a:lstStyle/>
          <a:p>
            <a:pPr algn="just">
              <a:lnSpc>
                <a:spcPts val="3240"/>
              </a:lnSpc>
            </a:pPr>
            <a:r>
              <a:rPr lang="en-US" sz="2012">
                <a:solidFill>
                  <a:srgbClr val="FFFFFF"/>
                </a:solidFill>
                <a:latin typeface="Crimson Pro"/>
                <a:ea typeface="Crimson Pro"/>
                <a:cs typeface="Crimson Pro"/>
                <a:sym typeface="Crimson Pro"/>
              </a:rPr>
              <a:t>Main Challenge:  Increasing University Academic ranking and student success </a:t>
            </a:r>
          </a:p>
        </p:txBody>
      </p:sp>
      <p:sp>
        <p:nvSpPr>
          <p:cNvPr id="19" name="Freeform 19"/>
          <p:cNvSpPr/>
          <p:nvPr/>
        </p:nvSpPr>
        <p:spPr>
          <a:xfrm>
            <a:off x="1028700" y="6618771"/>
            <a:ext cx="4330452" cy="2785885"/>
          </a:xfrm>
          <a:custGeom>
            <a:avLst/>
            <a:gdLst/>
            <a:ahLst/>
            <a:cxnLst/>
            <a:rect l="l" t="t" r="r" b="b"/>
            <a:pathLst>
              <a:path w="4330452" h="2785885">
                <a:moveTo>
                  <a:pt x="0" y="0"/>
                </a:moveTo>
                <a:lnTo>
                  <a:pt x="4330452" y="0"/>
                </a:lnTo>
                <a:lnTo>
                  <a:pt x="4330452" y="2785885"/>
                </a:lnTo>
                <a:lnTo>
                  <a:pt x="0" y="2785885"/>
                </a:lnTo>
                <a:lnTo>
                  <a:pt x="0" y="0"/>
                </a:lnTo>
                <a:close/>
              </a:path>
            </a:pathLst>
          </a:custGeom>
          <a:blipFill>
            <a:blip r:embed="rId5"/>
            <a:stretch>
              <a:fillRect t="-1781" b="-1781"/>
            </a:stretch>
          </a:blipFill>
        </p:spPr>
        <p:txBody>
          <a:bodyPr/>
          <a:lstStyle/>
          <a:p>
            <a:endParaRPr lang="en-US"/>
          </a:p>
        </p:txBody>
      </p:sp>
      <p:grpSp>
        <p:nvGrpSpPr>
          <p:cNvPr id="20" name="Group 20"/>
          <p:cNvGrpSpPr/>
          <p:nvPr/>
        </p:nvGrpSpPr>
        <p:grpSpPr>
          <a:xfrm>
            <a:off x="1028700" y="6618771"/>
            <a:ext cx="4330452" cy="2809319"/>
            <a:chOff x="0" y="0"/>
            <a:chExt cx="2124292" cy="1378104"/>
          </a:xfrm>
        </p:grpSpPr>
        <p:sp>
          <p:nvSpPr>
            <p:cNvPr id="21" name="Freeform 21"/>
            <p:cNvSpPr/>
            <p:nvPr/>
          </p:nvSpPr>
          <p:spPr>
            <a:xfrm>
              <a:off x="0" y="0"/>
              <a:ext cx="2124292" cy="1378104"/>
            </a:xfrm>
            <a:custGeom>
              <a:avLst/>
              <a:gdLst/>
              <a:ahLst/>
              <a:cxnLst/>
              <a:rect l="l" t="t" r="r" b="b"/>
              <a:pathLst>
                <a:path w="2124292" h="1378104">
                  <a:moveTo>
                    <a:pt x="0" y="0"/>
                  </a:moveTo>
                  <a:lnTo>
                    <a:pt x="2124292" y="0"/>
                  </a:lnTo>
                  <a:lnTo>
                    <a:pt x="2124292" y="1378104"/>
                  </a:lnTo>
                  <a:lnTo>
                    <a:pt x="0" y="1378104"/>
                  </a:lnTo>
                  <a:close/>
                </a:path>
              </a:pathLst>
            </a:custGeom>
            <a:solidFill>
              <a:srgbClr val="000000">
                <a:alpha val="0"/>
              </a:srgbClr>
            </a:solidFill>
            <a:ln w="76200" cap="sq">
              <a:solidFill>
                <a:srgbClr val="000000"/>
              </a:solidFill>
              <a:prstDash val="solid"/>
              <a:miter/>
            </a:ln>
          </p:spPr>
          <p:txBody>
            <a:bodyPr/>
            <a:lstStyle/>
            <a:p>
              <a:endParaRPr lang="en-US"/>
            </a:p>
          </p:txBody>
        </p:sp>
        <p:sp>
          <p:nvSpPr>
            <p:cNvPr id="22" name="TextBox 22"/>
            <p:cNvSpPr txBox="1"/>
            <p:nvPr/>
          </p:nvSpPr>
          <p:spPr>
            <a:xfrm>
              <a:off x="0" y="-38100"/>
              <a:ext cx="2124292" cy="1416204"/>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42038" y="404509"/>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EVENTS AND COLLABORATIONS</a:t>
            </a:r>
          </a:p>
        </p:txBody>
      </p:sp>
      <p:sp>
        <p:nvSpPr>
          <p:cNvPr id="4" name="AutoShape 4"/>
          <p:cNvSpPr/>
          <p:nvPr/>
        </p:nvSpPr>
        <p:spPr>
          <a:xfrm flipV="1">
            <a:off x="1028695" y="1250870"/>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5" name="AutoShape 5"/>
          <p:cNvSpPr/>
          <p:nvPr/>
        </p:nvSpPr>
        <p:spPr>
          <a:xfrm flipH="1" flipV="1">
            <a:off x="9144000" y="2589615"/>
            <a:ext cx="0" cy="6150525"/>
          </a:xfrm>
          <a:prstGeom prst="line">
            <a:avLst/>
          </a:prstGeom>
          <a:ln w="9525" cap="flat">
            <a:solidFill>
              <a:srgbClr val="FFFFFF"/>
            </a:solidFill>
            <a:prstDash val="solid"/>
            <a:headEnd type="none" w="sm" len="sm"/>
            <a:tailEnd type="none" w="sm" len="sm"/>
          </a:ln>
        </p:spPr>
        <p:txBody>
          <a:bodyPr/>
          <a:lstStyle/>
          <a:p>
            <a:endParaRPr lang="en-US"/>
          </a:p>
        </p:txBody>
      </p:sp>
      <p:grpSp>
        <p:nvGrpSpPr>
          <p:cNvPr id="6" name="Group 6"/>
          <p:cNvGrpSpPr/>
          <p:nvPr/>
        </p:nvGrpSpPr>
        <p:grpSpPr>
          <a:xfrm>
            <a:off x="5418824" y="2076470"/>
            <a:ext cx="2026057" cy="2026057"/>
            <a:chOff x="0" y="0"/>
            <a:chExt cx="812800" cy="812800"/>
          </a:xfrm>
        </p:grpSpPr>
        <p:sp>
          <p:nvSpPr>
            <p:cNvPr id="7" name="Freeform 7"/>
            <p:cNvSpPr/>
            <p:nvPr/>
          </p:nvSpPr>
          <p:spPr>
            <a:xfrm>
              <a:off x="0" y="0"/>
              <a:ext cx="812800" cy="812800"/>
            </a:xfrm>
            <a:custGeom>
              <a:avLst/>
              <a:gdLst/>
              <a:ahLst/>
              <a:cxnLst/>
              <a:rect l="l" t="t" r="r" b="b"/>
              <a:pathLst>
                <a:path w="812800" h="812800">
                  <a:moveTo>
                    <a:pt x="87887" y="0"/>
                  </a:moveTo>
                  <a:lnTo>
                    <a:pt x="724913" y="0"/>
                  </a:lnTo>
                  <a:cubicBezTo>
                    <a:pt x="748222" y="0"/>
                    <a:pt x="770576" y="9260"/>
                    <a:pt x="787058" y="25742"/>
                  </a:cubicBezTo>
                  <a:cubicBezTo>
                    <a:pt x="803540" y="42224"/>
                    <a:pt x="812800" y="64578"/>
                    <a:pt x="812800" y="87887"/>
                  </a:cubicBezTo>
                  <a:lnTo>
                    <a:pt x="812800" y="724913"/>
                  </a:lnTo>
                  <a:cubicBezTo>
                    <a:pt x="812800" y="748222"/>
                    <a:pt x="803540" y="770576"/>
                    <a:pt x="787058" y="787058"/>
                  </a:cubicBezTo>
                  <a:cubicBezTo>
                    <a:pt x="770576" y="803540"/>
                    <a:pt x="748222" y="812800"/>
                    <a:pt x="724913" y="812800"/>
                  </a:cubicBezTo>
                  <a:lnTo>
                    <a:pt x="87887" y="812800"/>
                  </a:lnTo>
                  <a:cubicBezTo>
                    <a:pt x="64578" y="812800"/>
                    <a:pt x="42224" y="803540"/>
                    <a:pt x="25742" y="787058"/>
                  </a:cubicBezTo>
                  <a:cubicBezTo>
                    <a:pt x="9260" y="770576"/>
                    <a:pt x="0" y="748222"/>
                    <a:pt x="0" y="724913"/>
                  </a:cubicBezTo>
                  <a:lnTo>
                    <a:pt x="0" y="87887"/>
                  </a:lnTo>
                  <a:cubicBezTo>
                    <a:pt x="0" y="64578"/>
                    <a:pt x="9260" y="42224"/>
                    <a:pt x="25742" y="25742"/>
                  </a:cubicBezTo>
                  <a:cubicBezTo>
                    <a:pt x="42224" y="9260"/>
                    <a:pt x="64578" y="0"/>
                    <a:pt x="87887" y="0"/>
                  </a:cubicBezTo>
                  <a:close/>
                </a:path>
              </a:pathLst>
            </a:custGeom>
            <a:blipFill>
              <a:blip r:embed="rId3"/>
              <a:stretch>
                <a:fillRect t="-14393" b="-14393"/>
              </a:stretch>
            </a:blipFill>
            <a:ln w="38100" cap="rnd">
              <a:solidFill>
                <a:srgbClr val="000000"/>
              </a:solidFill>
              <a:prstDash val="solid"/>
              <a:round/>
            </a:ln>
          </p:spPr>
          <p:txBody>
            <a:bodyPr/>
            <a:lstStyle/>
            <a:p>
              <a:endParaRPr lang="en-US"/>
            </a:p>
          </p:txBody>
        </p:sp>
      </p:grpSp>
      <p:grpSp>
        <p:nvGrpSpPr>
          <p:cNvPr id="8" name="Group 8"/>
          <p:cNvGrpSpPr/>
          <p:nvPr/>
        </p:nvGrpSpPr>
        <p:grpSpPr>
          <a:xfrm>
            <a:off x="5204369" y="5718205"/>
            <a:ext cx="2285492" cy="2285492"/>
            <a:chOff x="0" y="0"/>
            <a:chExt cx="812800" cy="812800"/>
          </a:xfrm>
        </p:grpSpPr>
        <p:sp>
          <p:nvSpPr>
            <p:cNvPr id="9" name="Freeform 9"/>
            <p:cNvSpPr/>
            <p:nvPr/>
          </p:nvSpPr>
          <p:spPr>
            <a:xfrm>
              <a:off x="0" y="0"/>
              <a:ext cx="812800" cy="812800"/>
            </a:xfrm>
            <a:custGeom>
              <a:avLst/>
              <a:gdLst/>
              <a:ahLst/>
              <a:cxnLst/>
              <a:rect l="l" t="t" r="r" b="b"/>
              <a:pathLst>
                <a:path w="812800" h="812800">
                  <a:moveTo>
                    <a:pt x="77911" y="0"/>
                  </a:moveTo>
                  <a:lnTo>
                    <a:pt x="734889" y="0"/>
                  </a:lnTo>
                  <a:cubicBezTo>
                    <a:pt x="777918" y="0"/>
                    <a:pt x="812800" y="34882"/>
                    <a:pt x="812800" y="77911"/>
                  </a:cubicBezTo>
                  <a:lnTo>
                    <a:pt x="812800" y="734889"/>
                  </a:lnTo>
                  <a:cubicBezTo>
                    <a:pt x="812800" y="777918"/>
                    <a:pt x="777918" y="812800"/>
                    <a:pt x="734889" y="812800"/>
                  </a:cubicBezTo>
                  <a:lnTo>
                    <a:pt x="77911" y="812800"/>
                  </a:lnTo>
                  <a:cubicBezTo>
                    <a:pt x="34882" y="812800"/>
                    <a:pt x="0" y="777918"/>
                    <a:pt x="0" y="734889"/>
                  </a:cubicBezTo>
                  <a:lnTo>
                    <a:pt x="0" y="77911"/>
                  </a:lnTo>
                  <a:cubicBezTo>
                    <a:pt x="0" y="34882"/>
                    <a:pt x="34882" y="0"/>
                    <a:pt x="77911" y="0"/>
                  </a:cubicBezTo>
                  <a:close/>
                </a:path>
              </a:pathLst>
            </a:custGeom>
            <a:blipFill>
              <a:blip r:embed="rId4"/>
              <a:stretch>
                <a:fillRect t="-16666" b="-16666"/>
              </a:stretch>
            </a:blipFill>
            <a:ln w="38100" cap="rnd">
              <a:solidFill>
                <a:srgbClr val="000000"/>
              </a:solidFill>
              <a:prstDash val="solid"/>
              <a:round/>
            </a:ln>
          </p:spPr>
          <p:txBody>
            <a:bodyPr/>
            <a:lstStyle/>
            <a:p>
              <a:endParaRPr lang="en-US"/>
            </a:p>
          </p:txBody>
        </p:sp>
      </p:grpSp>
      <p:sp>
        <p:nvSpPr>
          <p:cNvPr id="10" name="TextBox 10"/>
          <p:cNvSpPr txBox="1"/>
          <p:nvPr/>
        </p:nvSpPr>
        <p:spPr>
          <a:xfrm>
            <a:off x="742038" y="1485118"/>
            <a:ext cx="605443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SGA X Doctors Without Borders </a:t>
            </a:r>
          </a:p>
        </p:txBody>
      </p:sp>
      <p:sp>
        <p:nvSpPr>
          <p:cNvPr id="11" name="TextBox 11"/>
          <p:cNvSpPr txBox="1"/>
          <p:nvPr/>
        </p:nvSpPr>
        <p:spPr>
          <a:xfrm>
            <a:off x="742038" y="2134519"/>
            <a:ext cx="3919152" cy="1191260"/>
          </a:xfrm>
          <a:prstGeom prst="rect">
            <a:avLst/>
          </a:prstGeom>
        </p:spPr>
        <p:txBody>
          <a:bodyPr lIns="0" tIns="0" rIns="0" bIns="0" rtlCol="0" anchor="t">
            <a:spAutoFit/>
          </a:bodyPr>
          <a:lstStyle/>
          <a:p>
            <a:pPr algn="just">
              <a:lnSpc>
                <a:spcPts val="3220"/>
              </a:lnSpc>
            </a:pPr>
            <a:r>
              <a:rPr lang="en-US" sz="2000">
                <a:solidFill>
                  <a:srgbClr val="FFFFFF"/>
                </a:solidFill>
                <a:latin typeface="Crimson Pro"/>
                <a:ea typeface="Crimson Pro"/>
                <a:cs typeface="Crimson Pro"/>
                <a:sym typeface="Crimson Pro"/>
              </a:rPr>
              <a:t>Water Balloon Fundraiser </a:t>
            </a:r>
          </a:p>
          <a:p>
            <a:pPr marL="431801" lvl="1" indent="-215900" algn="just">
              <a:lnSpc>
                <a:spcPts val="3220"/>
              </a:lnSpc>
              <a:buFont typeface="Arial"/>
              <a:buChar char="•"/>
            </a:pPr>
            <a:r>
              <a:rPr lang="en-US" sz="2000">
                <a:solidFill>
                  <a:srgbClr val="FFFFFF"/>
                </a:solidFill>
                <a:latin typeface="Crimson Pro"/>
                <a:ea typeface="Crimson Pro"/>
                <a:cs typeface="Crimson Pro"/>
                <a:sym typeface="Crimson Pro"/>
              </a:rPr>
              <a:t>Fundraised over $600 for medical resources .</a:t>
            </a:r>
          </a:p>
        </p:txBody>
      </p:sp>
      <p:sp>
        <p:nvSpPr>
          <p:cNvPr id="12" name="TextBox 12"/>
          <p:cNvSpPr txBox="1"/>
          <p:nvPr/>
        </p:nvSpPr>
        <p:spPr>
          <a:xfrm>
            <a:off x="742038" y="3556951"/>
            <a:ext cx="386887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FIESTA Tent</a:t>
            </a:r>
          </a:p>
        </p:txBody>
      </p:sp>
      <p:sp>
        <p:nvSpPr>
          <p:cNvPr id="13" name="TextBox 13"/>
          <p:cNvSpPr txBox="1"/>
          <p:nvPr/>
        </p:nvSpPr>
        <p:spPr>
          <a:xfrm>
            <a:off x="860623" y="4239835"/>
            <a:ext cx="4964204" cy="1191260"/>
          </a:xfrm>
          <a:prstGeom prst="rect">
            <a:avLst/>
          </a:prstGeom>
        </p:spPr>
        <p:txBody>
          <a:bodyPr lIns="0" tIns="0" rIns="0" bIns="0" rtlCol="0" anchor="t">
            <a:spAutoFit/>
          </a:bodyPr>
          <a:lstStyle/>
          <a:p>
            <a:pPr algn="just">
              <a:lnSpc>
                <a:spcPts val="3220"/>
              </a:lnSpc>
            </a:pPr>
            <a:r>
              <a:rPr lang="en-US" sz="2000">
                <a:solidFill>
                  <a:srgbClr val="FFFFFF"/>
                </a:solidFill>
                <a:latin typeface="Crimson Pro"/>
                <a:ea typeface="Crimson Pro"/>
                <a:cs typeface="Crimson Pro"/>
                <a:sym typeface="Crimson Pro"/>
              </a:rPr>
              <a:t>Hosted a FIESTA tent during family night to bring fun activities for kids and increase engagement with past and future cougars .</a:t>
            </a:r>
          </a:p>
        </p:txBody>
      </p:sp>
      <p:sp>
        <p:nvSpPr>
          <p:cNvPr id="14" name="TextBox 14"/>
          <p:cNvSpPr txBox="1"/>
          <p:nvPr/>
        </p:nvSpPr>
        <p:spPr>
          <a:xfrm>
            <a:off x="742043" y="5439892"/>
            <a:ext cx="386887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SGA Training </a:t>
            </a:r>
          </a:p>
        </p:txBody>
      </p:sp>
      <p:sp>
        <p:nvSpPr>
          <p:cNvPr id="15" name="TextBox 15"/>
          <p:cNvSpPr txBox="1"/>
          <p:nvPr/>
        </p:nvSpPr>
        <p:spPr>
          <a:xfrm>
            <a:off x="860628" y="6046447"/>
            <a:ext cx="3884812" cy="1591310"/>
          </a:xfrm>
          <a:prstGeom prst="rect">
            <a:avLst/>
          </a:prstGeom>
        </p:spPr>
        <p:txBody>
          <a:bodyPr lIns="0" tIns="0" rIns="0" bIns="0" rtlCol="0" anchor="t">
            <a:spAutoFit/>
          </a:bodyPr>
          <a:lstStyle/>
          <a:p>
            <a:pPr algn="just">
              <a:lnSpc>
                <a:spcPts val="3220"/>
              </a:lnSpc>
            </a:pPr>
            <a:r>
              <a:rPr lang="en-US" sz="2000">
                <a:solidFill>
                  <a:srgbClr val="FFFFFF"/>
                </a:solidFill>
                <a:latin typeface="Crimson Pro"/>
                <a:ea typeface="Crimson Pro"/>
                <a:cs typeface="Crimson Pro"/>
                <a:sym typeface="Crimson Pro"/>
              </a:rPr>
              <a:t>Trained our senators and leadership team to prepare for the semester by going over communication skills, leadership, &amp; governing documents. </a:t>
            </a:r>
          </a:p>
        </p:txBody>
      </p:sp>
      <p:grpSp>
        <p:nvGrpSpPr>
          <p:cNvPr id="16" name="Group 16"/>
          <p:cNvGrpSpPr/>
          <p:nvPr/>
        </p:nvGrpSpPr>
        <p:grpSpPr>
          <a:xfrm>
            <a:off x="6510611" y="3732146"/>
            <a:ext cx="2409552" cy="2409552"/>
            <a:chOff x="0" y="0"/>
            <a:chExt cx="812800" cy="812800"/>
          </a:xfrm>
        </p:grpSpPr>
        <p:sp>
          <p:nvSpPr>
            <p:cNvPr id="17" name="Freeform 17"/>
            <p:cNvSpPr/>
            <p:nvPr/>
          </p:nvSpPr>
          <p:spPr>
            <a:xfrm>
              <a:off x="0" y="0"/>
              <a:ext cx="812800" cy="812800"/>
            </a:xfrm>
            <a:custGeom>
              <a:avLst/>
              <a:gdLst/>
              <a:ahLst/>
              <a:cxnLst/>
              <a:rect l="l" t="t" r="r" b="b"/>
              <a:pathLst>
                <a:path w="812800" h="812800">
                  <a:moveTo>
                    <a:pt x="73899" y="0"/>
                  </a:moveTo>
                  <a:lnTo>
                    <a:pt x="738901" y="0"/>
                  </a:lnTo>
                  <a:cubicBezTo>
                    <a:pt x="758500" y="0"/>
                    <a:pt x="777297" y="7786"/>
                    <a:pt x="791155" y="21645"/>
                  </a:cubicBezTo>
                  <a:cubicBezTo>
                    <a:pt x="805014" y="35503"/>
                    <a:pt x="812800" y="54300"/>
                    <a:pt x="812800" y="73899"/>
                  </a:cubicBezTo>
                  <a:lnTo>
                    <a:pt x="812800" y="738901"/>
                  </a:lnTo>
                  <a:cubicBezTo>
                    <a:pt x="812800" y="758500"/>
                    <a:pt x="805014" y="777297"/>
                    <a:pt x="791155" y="791155"/>
                  </a:cubicBezTo>
                  <a:cubicBezTo>
                    <a:pt x="777297" y="805014"/>
                    <a:pt x="758500" y="812800"/>
                    <a:pt x="738901" y="812800"/>
                  </a:cubicBezTo>
                  <a:lnTo>
                    <a:pt x="73899" y="812800"/>
                  </a:lnTo>
                  <a:cubicBezTo>
                    <a:pt x="54300" y="812800"/>
                    <a:pt x="35503" y="805014"/>
                    <a:pt x="21645" y="791155"/>
                  </a:cubicBezTo>
                  <a:cubicBezTo>
                    <a:pt x="7786" y="777297"/>
                    <a:pt x="0" y="758500"/>
                    <a:pt x="0" y="738901"/>
                  </a:cubicBezTo>
                  <a:lnTo>
                    <a:pt x="0" y="73899"/>
                  </a:lnTo>
                  <a:cubicBezTo>
                    <a:pt x="0" y="54300"/>
                    <a:pt x="7786" y="35503"/>
                    <a:pt x="21645" y="21645"/>
                  </a:cubicBezTo>
                  <a:cubicBezTo>
                    <a:pt x="35503" y="7786"/>
                    <a:pt x="54300" y="0"/>
                    <a:pt x="73899" y="0"/>
                  </a:cubicBezTo>
                  <a:close/>
                </a:path>
              </a:pathLst>
            </a:custGeom>
            <a:blipFill>
              <a:blip r:embed="rId5"/>
              <a:stretch>
                <a:fillRect t="-23529" b="-23529"/>
              </a:stretch>
            </a:blipFill>
            <a:ln w="38100" cap="rnd">
              <a:solidFill>
                <a:srgbClr val="000000"/>
              </a:solidFill>
              <a:prstDash val="solid"/>
              <a:round/>
            </a:ln>
          </p:spPr>
          <p:txBody>
            <a:bodyPr/>
            <a:lstStyle/>
            <a:p>
              <a:endParaRPr lang="en-US"/>
            </a:p>
          </p:txBody>
        </p:sp>
      </p:grpSp>
      <p:sp>
        <p:nvSpPr>
          <p:cNvPr id="18" name="TextBox 18"/>
          <p:cNvSpPr txBox="1"/>
          <p:nvPr/>
        </p:nvSpPr>
        <p:spPr>
          <a:xfrm>
            <a:off x="9371844" y="6299170"/>
            <a:ext cx="386887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HSI Day</a:t>
            </a:r>
          </a:p>
        </p:txBody>
      </p:sp>
      <p:sp>
        <p:nvSpPr>
          <p:cNvPr id="19" name="TextBox 19"/>
          <p:cNvSpPr txBox="1"/>
          <p:nvPr/>
        </p:nvSpPr>
        <p:spPr>
          <a:xfrm>
            <a:off x="9371844" y="7006319"/>
            <a:ext cx="4024616" cy="199136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Worked on the HSI Day planning committee to participate in any capacity, mainly volunteering. We were able to represent our 33% Hispanic population. </a:t>
            </a:r>
          </a:p>
        </p:txBody>
      </p:sp>
      <p:grpSp>
        <p:nvGrpSpPr>
          <p:cNvPr id="20" name="Group 20"/>
          <p:cNvGrpSpPr/>
          <p:nvPr/>
        </p:nvGrpSpPr>
        <p:grpSpPr>
          <a:xfrm>
            <a:off x="15432979" y="4380417"/>
            <a:ext cx="2480534" cy="2480534"/>
            <a:chOff x="0" y="0"/>
            <a:chExt cx="812800" cy="812800"/>
          </a:xfrm>
        </p:grpSpPr>
        <p:sp>
          <p:nvSpPr>
            <p:cNvPr id="21" name="Freeform 21"/>
            <p:cNvSpPr/>
            <p:nvPr/>
          </p:nvSpPr>
          <p:spPr>
            <a:xfrm>
              <a:off x="0" y="0"/>
              <a:ext cx="812800" cy="812800"/>
            </a:xfrm>
            <a:custGeom>
              <a:avLst/>
              <a:gdLst/>
              <a:ahLst/>
              <a:cxnLst/>
              <a:rect l="l" t="t" r="r" b="b"/>
              <a:pathLst>
                <a:path w="812800" h="812800">
                  <a:moveTo>
                    <a:pt x="71785" y="0"/>
                  </a:moveTo>
                  <a:lnTo>
                    <a:pt x="741015" y="0"/>
                  </a:lnTo>
                  <a:cubicBezTo>
                    <a:pt x="780661" y="0"/>
                    <a:pt x="812800" y="32139"/>
                    <a:pt x="812800" y="71785"/>
                  </a:cubicBezTo>
                  <a:lnTo>
                    <a:pt x="812800" y="741015"/>
                  </a:lnTo>
                  <a:cubicBezTo>
                    <a:pt x="812800" y="780661"/>
                    <a:pt x="780661" y="812800"/>
                    <a:pt x="741015" y="812800"/>
                  </a:cubicBezTo>
                  <a:lnTo>
                    <a:pt x="71785" y="812800"/>
                  </a:lnTo>
                  <a:cubicBezTo>
                    <a:pt x="32139" y="812800"/>
                    <a:pt x="0" y="780661"/>
                    <a:pt x="0" y="741015"/>
                  </a:cubicBezTo>
                  <a:lnTo>
                    <a:pt x="0" y="71785"/>
                  </a:lnTo>
                  <a:cubicBezTo>
                    <a:pt x="0" y="32139"/>
                    <a:pt x="32139" y="0"/>
                    <a:pt x="71785" y="0"/>
                  </a:cubicBezTo>
                  <a:close/>
                </a:path>
              </a:pathLst>
            </a:custGeom>
            <a:blipFill>
              <a:blip r:embed="rId6"/>
              <a:stretch>
                <a:fillRect t="-67412" r="-5803" b="-62595"/>
              </a:stretch>
            </a:blipFill>
            <a:ln w="38100" cap="rnd">
              <a:solidFill>
                <a:srgbClr val="000000"/>
              </a:solidFill>
              <a:prstDash val="solid"/>
              <a:round/>
            </a:ln>
          </p:spPr>
          <p:txBody>
            <a:bodyPr/>
            <a:lstStyle/>
            <a:p>
              <a:endParaRPr lang="en-US"/>
            </a:p>
          </p:txBody>
        </p:sp>
      </p:grpSp>
      <p:sp>
        <p:nvSpPr>
          <p:cNvPr id="22" name="TextBox 22"/>
          <p:cNvSpPr txBox="1"/>
          <p:nvPr/>
        </p:nvSpPr>
        <p:spPr>
          <a:xfrm>
            <a:off x="9371844" y="3984535"/>
            <a:ext cx="386887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End the Stigma </a:t>
            </a:r>
          </a:p>
        </p:txBody>
      </p:sp>
      <p:sp>
        <p:nvSpPr>
          <p:cNvPr id="23" name="TextBox 23"/>
          <p:cNvSpPr txBox="1"/>
          <p:nvPr/>
        </p:nvSpPr>
        <p:spPr>
          <a:xfrm>
            <a:off x="9371844" y="4447173"/>
            <a:ext cx="5199686"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Collected over 1,100 shirts, each representing each life lost to suicide on college campuses per year, from different departments and organizations on campus and then donated the to cougar closet. </a:t>
            </a:r>
          </a:p>
        </p:txBody>
      </p:sp>
      <p:grpSp>
        <p:nvGrpSpPr>
          <p:cNvPr id="24" name="Group 24"/>
          <p:cNvGrpSpPr/>
          <p:nvPr/>
        </p:nvGrpSpPr>
        <p:grpSpPr>
          <a:xfrm>
            <a:off x="14015585" y="1655405"/>
            <a:ext cx="2484748" cy="2484748"/>
            <a:chOff x="0" y="0"/>
            <a:chExt cx="812800" cy="812800"/>
          </a:xfrm>
        </p:grpSpPr>
        <p:sp>
          <p:nvSpPr>
            <p:cNvPr id="25" name="Freeform 25"/>
            <p:cNvSpPr/>
            <p:nvPr/>
          </p:nvSpPr>
          <p:spPr>
            <a:xfrm>
              <a:off x="0" y="0"/>
              <a:ext cx="812800" cy="812800"/>
            </a:xfrm>
            <a:custGeom>
              <a:avLst/>
              <a:gdLst/>
              <a:ahLst/>
              <a:cxnLst/>
              <a:rect l="l" t="t" r="r" b="b"/>
              <a:pathLst>
                <a:path w="812800" h="812800">
                  <a:moveTo>
                    <a:pt x="71663" y="0"/>
                  </a:moveTo>
                  <a:lnTo>
                    <a:pt x="741137" y="0"/>
                  </a:lnTo>
                  <a:cubicBezTo>
                    <a:pt x="780715" y="0"/>
                    <a:pt x="812800" y="32085"/>
                    <a:pt x="812800" y="71663"/>
                  </a:cubicBezTo>
                  <a:lnTo>
                    <a:pt x="812800" y="741137"/>
                  </a:lnTo>
                  <a:cubicBezTo>
                    <a:pt x="812800" y="780715"/>
                    <a:pt x="780715" y="812800"/>
                    <a:pt x="741137" y="812800"/>
                  </a:cubicBezTo>
                  <a:lnTo>
                    <a:pt x="71663" y="812800"/>
                  </a:lnTo>
                  <a:cubicBezTo>
                    <a:pt x="32085" y="812800"/>
                    <a:pt x="0" y="780715"/>
                    <a:pt x="0" y="741137"/>
                  </a:cubicBezTo>
                  <a:lnTo>
                    <a:pt x="0" y="71663"/>
                  </a:lnTo>
                  <a:cubicBezTo>
                    <a:pt x="0" y="32085"/>
                    <a:pt x="32085" y="0"/>
                    <a:pt x="71663" y="0"/>
                  </a:cubicBezTo>
                  <a:close/>
                </a:path>
              </a:pathLst>
            </a:custGeom>
            <a:blipFill>
              <a:blip r:embed="rId7"/>
              <a:stretch>
                <a:fillRect l="-29585" r="-26222"/>
              </a:stretch>
            </a:blipFill>
            <a:ln w="38100" cap="rnd">
              <a:solidFill>
                <a:srgbClr val="000000"/>
              </a:solidFill>
              <a:prstDash val="solid"/>
              <a:round/>
            </a:ln>
          </p:spPr>
          <p:txBody>
            <a:bodyPr/>
            <a:lstStyle/>
            <a:p>
              <a:endParaRPr lang="en-US"/>
            </a:p>
          </p:txBody>
        </p:sp>
      </p:grpSp>
      <p:sp>
        <p:nvSpPr>
          <p:cNvPr id="26" name="TextBox 26"/>
          <p:cNvSpPr txBox="1"/>
          <p:nvPr/>
        </p:nvSpPr>
        <p:spPr>
          <a:xfrm>
            <a:off x="9371844" y="1485118"/>
            <a:ext cx="3868870"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Big 12 Conference </a:t>
            </a:r>
          </a:p>
        </p:txBody>
      </p:sp>
      <p:sp>
        <p:nvSpPr>
          <p:cNvPr id="27" name="TextBox 27"/>
          <p:cNvSpPr txBox="1"/>
          <p:nvPr/>
        </p:nvSpPr>
        <p:spPr>
          <a:xfrm>
            <a:off x="9371844" y="2074519"/>
            <a:ext cx="4024616"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Attended a conference in Iowa State University where we were able to share initiatives and discuss future advocacy in partnership with all Big 12 schools. </a:t>
            </a:r>
          </a:p>
        </p:txBody>
      </p:sp>
      <p:grpSp>
        <p:nvGrpSpPr>
          <p:cNvPr id="28" name="Group 28"/>
          <p:cNvGrpSpPr/>
          <p:nvPr/>
        </p:nvGrpSpPr>
        <p:grpSpPr>
          <a:xfrm>
            <a:off x="6463629" y="8052684"/>
            <a:ext cx="2180402" cy="2180402"/>
            <a:chOff x="0" y="0"/>
            <a:chExt cx="812800" cy="812800"/>
          </a:xfrm>
        </p:grpSpPr>
        <p:sp>
          <p:nvSpPr>
            <p:cNvPr id="29" name="Freeform 29"/>
            <p:cNvSpPr/>
            <p:nvPr/>
          </p:nvSpPr>
          <p:spPr>
            <a:xfrm>
              <a:off x="0" y="0"/>
              <a:ext cx="812800" cy="812800"/>
            </a:xfrm>
            <a:custGeom>
              <a:avLst/>
              <a:gdLst/>
              <a:ahLst/>
              <a:cxnLst/>
              <a:rect l="l" t="t" r="r" b="b"/>
              <a:pathLst>
                <a:path w="812800" h="812800">
                  <a:moveTo>
                    <a:pt x="81666" y="0"/>
                  </a:moveTo>
                  <a:lnTo>
                    <a:pt x="731134" y="0"/>
                  </a:lnTo>
                  <a:cubicBezTo>
                    <a:pt x="776237" y="0"/>
                    <a:pt x="812800" y="36563"/>
                    <a:pt x="812800" y="81666"/>
                  </a:cubicBezTo>
                  <a:lnTo>
                    <a:pt x="812800" y="731134"/>
                  </a:lnTo>
                  <a:cubicBezTo>
                    <a:pt x="812800" y="776237"/>
                    <a:pt x="776237" y="812800"/>
                    <a:pt x="731134" y="812800"/>
                  </a:cubicBezTo>
                  <a:lnTo>
                    <a:pt x="81666" y="812800"/>
                  </a:lnTo>
                  <a:cubicBezTo>
                    <a:pt x="36563" y="812800"/>
                    <a:pt x="0" y="776237"/>
                    <a:pt x="0" y="731134"/>
                  </a:cubicBezTo>
                  <a:lnTo>
                    <a:pt x="0" y="81666"/>
                  </a:lnTo>
                  <a:cubicBezTo>
                    <a:pt x="0" y="36563"/>
                    <a:pt x="36563" y="0"/>
                    <a:pt x="81666" y="0"/>
                  </a:cubicBezTo>
                  <a:close/>
                </a:path>
              </a:pathLst>
            </a:custGeom>
            <a:blipFill>
              <a:blip r:embed="rId8"/>
              <a:stretch>
                <a:fillRect t="-16747" b="-16747"/>
              </a:stretch>
            </a:blipFill>
            <a:ln w="38100" cap="rnd">
              <a:solidFill>
                <a:srgbClr val="000000"/>
              </a:solidFill>
              <a:prstDash val="solid"/>
              <a:round/>
            </a:ln>
          </p:spPr>
          <p:txBody>
            <a:bodyPr/>
            <a:lstStyle/>
            <a:p>
              <a:endParaRPr lang="en-US"/>
            </a:p>
          </p:txBody>
        </p:sp>
      </p:grpSp>
      <p:sp>
        <p:nvSpPr>
          <p:cNvPr id="30" name="TextBox 30"/>
          <p:cNvSpPr txBox="1"/>
          <p:nvPr/>
        </p:nvSpPr>
        <p:spPr>
          <a:xfrm>
            <a:off x="742038" y="7917732"/>
            <a:ext cx="4939629"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Voter Registration Finale </a:t>
            </a:r>
          </a:p>
        </p:txBody>
      </p:sp>
      <p:sp>
        <p:nvSpPr>
          <p:cNvPr id="31" name="TextBox 31"/>
          <p:cNvSpPr txBox="1"/>
          <p:nvPr/>
        </p:nvSpPr>
        <p:spPr>
          <a:xfrm>
            <a:off x="970638" y="8419641"/>
            <a:ext cx="4175669"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Registered a total of 348 students to vote on the last day of voter registration. This was in collaboration with 3 differnt groups throughout campus.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TextBox 2"/>
          <p:cNvSpPr txBox="1"/>
          <p:nvPr/>
        </p:nvSpPr>
        <p:spPr>
          <a:xfrm>
            <a:off x="620809" y="526734"/>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EVENTS AND COLLABORATIONS</a:t>
            </a:r>
          </a:p>
        </p:txBody>
      </p:sp>
      <p:sp>
        <p:nvSpPr>
          <p:cNvPr id="3" name="AutoShape 3"/>
          <p:cNvSpPr/>
          <p:nvPr/>
        </p:nvSpPr>
        <p:spPr>
          <a:xfrm flipV="1">
            <a:off x="907465" y="1373095"/>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4" name="Freeform 4"/>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grpSp>
        <p:nvGrpSpPr>
          <p:cNvPr id="5" name="Group 5"/>
          <p:cNvGrpSpPr/>
          <p:nvPr/>
        </p:nvGrpSpPr>
        <p:grpSpPr>
          <a:xfrm>
            <a:off x="14196436" y="1903224"/>
            <a:ext cx="2962358" cy="2962358"/>
            <a:chOff x="0" y="0"/>
            <a:chExt cx="812800" cy="812800"/>
          </a:xfrm>
        </p:grpSpPr>
        <p:sp>
          <p:nvSpPr>
            <p:cNvPr id="6" name="Freeform 6"/>
            <p:cNvSpPr/>
            <p:nvPr/>
          </p:nvSpPr>
          <p:spPr>
            <a:xfrm>
              <a:off x="0" y="0"/>
              <a:ext cx="812800" cy="812800"/>
            </a:xfrm>
            <a:custGeom>
              <a:avLst/>
              <a:gdLst/>
              <a:ahLst/>
              <a:cxnLst/>
              <a:rect l="l" t="t" r="r" b="b"/>
              <a:pathLst>
                <a:path w="812800" h="812800">
                  <a:moveTo>
                    <a:pt x="60109" y="0"/>
                  </a:moveTo>
                  <a:lnTo>
                    <a:pt x="752691" y="0"/>
                  </a:lnTo>
                  <a:cubicBezTo>
                    <a:pt x="785888" y="0"/>
                    <a:pt x="812800" y="26912"/>
                    <a:pt x="812800" y="60109"/>
                  </a:cubicBezTo>
                  <a:lnTo>
                    <a:pt x="812800" y="752691"/>
                  </a:lnTo>
                  <a:cubicBezTo>
                    <a:pt x="812800" y="785888"/>
                    <a:pt x="785888" y="812800"/>
                    <a:pt x="752691" y="812800"/>
                  </a:cubicBezTo>
                  <a:lnTo>
                    <a:pt x="60109" y="812800"/>
                  </a:lnTo>
                  <a:cubicBezTo>
                    <a:pt x="26912" y="812800"/>
                    <a:pt x="0" y="785888"/>
                    <a:pt x="0" y="752691"/>
                  </a:cubicBezTo>
                  <a:lnTo>
                    <a:pt x="0" y="60109"/>
                  </a:lnTo>
                  <a:cubicBezTo>
                    <a:pt x="0" y="26912"/>
                    <a:pt x="26912" y="0"/>
                    <a:pt x="60109" y="0"/>
                  </a:cubicBezTo>
                  <a:close/>
                </a:path>
              </a:pathLst>
            </a:custGeom>
            <a:blipFill>
              <a:blip r:embed="rId3"/>
              <a:stretch>
                <a:fillRect t="-38996" b="-38996"/>
              </a:stretch>
            </a:blipFill>
            <a:ln w="38100" cap="rnd">
              <a:solidFill>
                <a:srgbClr val="000000"/>
              </a:solidFill>
              <a:prstDash val="solid"/>
              <a:round/>
            </a:ln>
          </p:spPr>
          <p:txBody>
            <a:bodyPr/>
            <a:lstStyle/>
            <a:p>
              <a:endParaRPr lang="en-US"/>
            </a:p>
          </p:txBody>
        </p:sp>
      </p:grpSp>
      <p:grpSp>
        <p:nvGrpSpPr>
          <p:cNvPr id="7" name="Group 7"/>
          <p:cNvGrpSpPr/>
          <p:nvPr/>
        </p:nvGrpSpPr>
        <p:grpSpPr>
          <a:xfrm>
            <a:off x="15496285" y="5049724"/>
            <a:ext cx="2285492" cy="2285492"/>
            <a:chOff x="0" y="0"/>
            <a:chExt cx="812800" cy="812800"/>
          </a:xfrm>
        </p:grpSpPr>
        <p:sp>
          <p:nvSpPr>
            <p:cNvPr id="8" name="Freeform 8"/>
            <p:cNvSpPr/>
            <p:nvPr/>
          </p:nvSpPr>
          <p:spPr>
            <a:xfrm>
              <a:off x="0" y="0"/>
              <a:ext cx="812800" cy="812800"/>
            </a:xfrm>
            <a:custGeom>
              <a:avLst/>
              <a:gdLst/>
              <a:ahLst/>
              <a:cxnLst/>
              <a:rect l="l" t="t" r="r" b="b"/>
              <a:pathLst>
                <a:path w="812800" h="812800">
                  <a:moveTo>
                    <a:pt x="77911" y="0"/>
                  </a:moveTo>
                  <a:lnTo>
                    <a:pt x="734889" y="0"/>
                  </a:lnTo>
                  <a:cubicBezTo>
                    <a:pt x="777918" y="0"/>
                    <a:pt x="812800" y="34882"/>
                    <a:pt x="812800" y="77911"/>
                  </a:cubicBezTo>
                  <a:lnTo>
                    <a:pt x="812800" y="734889"/>
                  </a:lnTo>
                  <a:cubicBezTo>
                    <a:pt x="812800" y="777918"/>
                    <a:pt x="777918" y="812800"/>
                    <a:pt x="734889" y="812800"/>
                  </a:cubicBezTo>
                  <a:lnTo>
                    <a:pt x="77911" y="812800"/>
                  </a:lnTo>
                  <a:cubicBezTo>
                    <a:pt x="34882" y="812800"/>
                    <a:pt x="0" y="777918"/>
                    <a:pt x="0" y="734889"/>
                  </a:cubicBezTo>
                  <a:lnTo>
                    <a:pt x="0" y="77911"/>
                  </a:lnTo>
                  <a:cubicBezTo>
                    <a:pt x="0" y="34882"/>
                    <a:pt x="34882" y="0"/>
                    <a:pt x="77911" y="0"/>
                  </a:cubicBezTo>
                  <a:close/>
                </a:path>
              </a:pathLst>
            </a:custGeom>
            <a:blipFill>
              <a:blip r:embed="rId4"/>
              <a:stretch>
                <a:fillRect l="-21281" r="-12052"/>
              </a:stretch>
            </a:blipFill>
            <a:ln w="38100" cap="rnd">
              <a:solidFill>
                <a:srgbClr val="000000"/>
              </a:solidFill>
              <a:prstDash val="solid"/>
              <a:round/>
            </a:ln>
          </p:spPr>
          <p:txBody>
            <a:bodyPr/>
            <a:lstStyle/>
            <a:p>
              <a:endParaRPr lang="en-US"/>
            </a:p>
          </p:txBody>
        </p:sp>
      </p:grpSp>
      <p:sp>
        <p:nvSpPr>
          <p:cNvPr id="9" name="TextBox 9"/>
          <p:cNvSpPr txBox="1"/>
          <p:nvPr/>
        </p:nvSpPr>
        <p:spPr>
          <a:xfrm>
            <a:off x="1028700" y="1584836"/>
            <a:ext cx="8981556"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Weeks of Welcome </a:t>
            </a:r>
          </a:p>
        </p:txBody>
      </p:sp>
      <p:sp>
        <p:nvSpPr>
          <p:cNvPr id="10" name="TextBox 10"/>
          <p:cNvSpPr txBox="1"/>
          <p:nvPr/>
        </p:nvSpPr>
        <p:spPr>
          <a:xfrm>
            <a:off x="1028700" y="2312366"/>
            <a:ext cx="12848412" cy="6032501"/>
          </a:xfrm>
          <a:prstGeom prst="rect">
            <a:avLst/>
          </a:prstGeom>
        </p:spPr>
        <p:txBody>
          <a:bodyPr lIns="0" tIns="0" rIns="0" bIns="0" rtlCol="0" anchor="t">
            <a:spAutoFit/>
          </a:bodyPr>
          <a:lstStyle/>
          <a:p>
            <a:pPr algn="l">
              <a:lnSpc>
                <a:spcPts val="4024"/>
              </a:lnSpc>
            </a:pPr>
            <a:r>
              <a:rPr lang="en-US" sz="2499">
                <a:solidFill>
                  <a:srgbClr val="FFFFFF"/>
                </a:solidFill>
                <a:latin typeface="Crimson Pro"/>
                <a:ea typeface="Crimson Pro"/>
                <a:cs typeface="Crimson Pro"/>
                <a:sym typeface="Crimson Pro"/>
              </a:rPr>
              <a:t>Participated in over 10 events in during weeks of welcome engaging with over 15,000 students.  Below are our hosted/highlight events: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Be the Advocate:</a:t>
            </a:r>
            <a:r>
              <a:rPr lang="en-US" sz="2499">
                <a:solidFill>
                  <a:srgbClr val="FFFFFF"/>
                </a:solidFill>
                <a:latin typeface="Crimson Pro"/>
                <a:ea typeface="Crimson Pro"/>
                <a:cs typeface="Crimson Pro"/>
                <a:sym typeface="Crimson Pro"/>
              </a:rPr>
              <a:t> Increase engagement and knowledge of what SGA is. Turn out was 60 people.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Glow party</a:t>
            </a:r>
            <a:r>
              <a:rPr lang="en-US" sz="2499">
                <a:solidFill>
                  <a:srgbClr val="FFFFFF"/>
                </a:solidFill>
                <a:latin typeface="Crimson Pro"/>
                <a:ea typeface="Crimson Pro"/>
                <a:cs typeface="Crimson Pro"/>
                <a:sym typeface="Crimson Pro"/>
              </a:rPr>
              <a:t>: Was a key organization in providing glow items, volunteers, and helping with logistics. it had over 800+ students in attendance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Speed Friending</a:t>
            </a:r>
            <a:r>
              <a:rPr lang="en-US" sz="2499">
                <a:solidFill>
                  <a:srgbClr val="FFFFFF"/>
                </a:solidFill>
                <a:latin typeface="Crimson Pro"/>
                <a:ea typeface="Crimson Pro"/>
                <a:cs typeface="Crimson Pro"/>
                <a:sym typeface="Crimson Pro"/>
              </a:rPr>
              <a:t>: MC’d, Volunteered, and coordinated events with the Health and Wellness Departments.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Shastas Open House</a:t>
            </a:r>
            <a:r>
              <a:rPr lang="en-US" sz="2499">
                <a:solidFill>
                  <a:srgbClr val="FFFFFF"/>
                </a:solidFill>
                <a:latin typeface="Crimson Pro"/>
                <a:ea typeface="Crimson Pro"/>
                <a:cs typeface="Crimson Pro"/>
                <a:sym typeface="Crimson Pro"/>
              </a:rPr>
              <a:t>: Had an attendance of over 150 students come by our office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Healthy Tailgate</a:t>
            </a:r>
            <a:r>
              <a:rPr lang="en-US" sz="2499">
                <a:solidFill>
                  <a:srgbClr val="FFFFFF"/>
                </a:solidFill>
                <a:latin typeface="Crimson Pro"/>
                <a:ea typeface="Crimson Pro"/>
                <a:cs typeface="Crimson Pro"/>
                <a:sym typeface="Crimson Pro"/>
              </a:rPr>
              <a:t>: In collaboration with DOS and the Health &amp; Wellness Center by volunteering to provide food to students, staff, faculty, and guests. </a:t>
            </a:r>
          </a:p>
          <a:p>
            <a:pPr marL="539748" lvl="1" indent="-269874" algn="l">
              <a:lnSpc>
                <a:spcPts val="4024"/>
              </a:lnSpc>
              <a:buFont typeface="Arial"/>
              <a:buChar char="•"/>
            </a:pPr>
            <a:r>
              <a:rPr lang="en-US" sz="2499" b="1">
                <a:solidFill>
                  <a:srgbClr val="FFFFFF"/>
                </a:solidFill>
                <a:latin typeface="Crimson Pro Bold"/>
                <a:ea typeface="Crimson Pro Bold"/>
                <a:cs typeface="Crimson Pro Bold"/>
                <a:sym typeface="Crimson Pro Bold"/>
              </a:rPr>
              <a:t>Student Mixers</a:t>
            </a:r>
            <a:r>
              <a:rPr lang="en-US" sz="2499">
                <a:solidFill>
                  <a:srgbClr val="FFFFFF"/>
                </a:solidFill>
                <a:latin typeface="Crimson Pro"/>
                <a:ea typeface="Crimson Pro"/>
                <a:cs typeface="Crimson Pro"/>
                <a:sym typeface="Crimson Pro"/>
              </a:rPr>
              <a:t>: Tabled at every student mixer as well as gave out promotional items and taught the importance of SGA and for students voices to be heard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42038" y="368939"/>
            <a:ext cx="16803924" cy="873125"/>
          </a:xfrm>
          <a:prstGeom prst="rect">
            <a:avLst/>
          </a:prstGeom>
        </p:spPr>
        <p:txBody>
          <a:bodyPr lIns="0" tIns="0" rIns="0" bIns="0" rtlCol="0" anchor="t">
            <a:spAutoFit/>
          </a:bodyPr>
          <a:lstStyle/>
          <a:p>
            <a:pPr algn="ctr">
              <a:lnSpc>
                <a:spcPts val="7000"/>
              </a:lnSpc>
              <a:spcBef>
                <a:spcPct val="0"/>
              </a:spcBef>
            </a:pPr>
            <a:r>
              <a:rPr lang="en-US" sz="5000" spc="1135">
                <a:solidFill>
                  <a:srgbClr val="FFFFFF"/>
                </a:solidFill>
                <a:latin typeface="Crimson Pro"/>
                <a:ea typeface="Crimson Pro"/>
                <a:cs typeface="Crimson Pro"/>
                <a:sym typeface="Crimson Pro"/>
              </a:rPr>
              <a:t>EVENTS AND COLLABORATIONS</a:t>
            </a:r>
          </a:p>
        </p:txBody>
      </p:sp>
      <p:sp>
        <p:nvSpPr>
          <p:cNvPr id="4" name="AutoShape 4"/>
          <p:cNvSpPr/>
          <p:nvPr/>
        </p:nvSpPr>
        <p:spPr>
          <a:xfrm flipV="1">
            <a:off x="1028695" y="1230902"/>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5" name="AutoShape 5"/>
          <p:cNvSpPr/>
          <p:nvPr/>
        </p:nvSpPr>
        <p:spPr>
          <a:xfrm flipV="1">
            <a:off x="9139238" y="1781240"/>
            <a:ext cx="4762" cy="6590795"/>
          </a:xfrm>
          <a:prstGeom prst="line">
            <a:avLst/>
          </a:prstGeom>
          <a:ln w="9525" cap="flat">
            <a:solidFill>
              <a:srgbClr val="FFFFFF"/>
            </a:solidFill>
            <a:prstDash val="solid"/>
            <a:headEnd type="none" w="sm" len="sm"/>
            <a:tailEnd type="none" w="sm" len="sm"/>
          </a:ln>
        </p:spPr>
        <p:txBody>
          <a:bodyPr/>
          <a:lstStyle/>
          <a:p>
            <a:endParaRPr lang="en-US"/>
          </a:p>
        </p:txBody>
      </p:sp>
      <p:grpSp>
        <p:nvGrpSpPr>
          <p:cNvPr id="6" name="Group 6"/>
          <p:cNvGrpSpPr/>
          <p:nvPr/>
        </p:nvGrpSpPr>
        <p:grpSpPr>
          <a:xfrm>
            <a:off x="5972268" y="2064749"/>
            <a:ext cx="2352582" cy="2352582"/>
            <a:chOff x="0" y="0"/>
            <a:chExt cx="812800" cy="812800"/>
          </a:xfrm>
        </p:grpSpPr>
        <p:sp>
          <p:nvSpPr>
            <p:cNvPr id="7" name="Freeform 7"/>
            <p:cNvSpPr/>
            <p:nvPr/>
          </p:nvSpPr>
          <p:spPr>
            <a:xfrm>
              <a:off x="0" y="0"/>
              <a:ext cx="812800" cy="812800"/>
            </a:xfrm>
            <a:custGeom>
              <a:avLst/>
              <a:gdLst/>
              <a:ahLst/>
              <a:cxnLst/>
              <a:rect l="l" t="t" r="r" b="b"/>
              <a:pathLst>
                <a:path w="812800" h="812800">
                  <a:moveTo>
                    <a:pt x="75689" y="0"/>
                  </a:moveTo>
                  <a:lnTo>
                    <a:pt x="737111" y="0"/>
                  </a:lnTo>
                  <a:cubicBezTo>
                    <a:pt x="757185" y="0"/>
                    <a:pt x="776437" y="7974"/>
                    <a:pt x="790631" y="22169"/>
                  </a:cubicBezTo>
                  <a:cubicBezTo>
                    <a:pt x="804826" y="36363"/>
                    <a:pt x="812800" y="55615"/>
                    <a:pt x="812800" y="75689"/>
                  </a:cubicBezTo>
                  <a:lnTo>
                    <a:pt x="812800" y="737111"/>
                  </a:lnTo>
                  <a:cubicBezTo>
                    <a:pt x="812800" y="757185"/>
                    <a:pt x="804826" y="776437"/>
                    <a:pt x="790631" y="790631"/>
                  </a:cubicBezTo>
                  <a:cubicBezTo>
                    <a:pt x="776437" y="804826"/>
                    <a:pt x="757185" y="812800"/>
                    <a:pt x="737111" y="812800"/>
                  </a:cubicBezTo>
                  <a:lnTo>
                    <a:pt x="75689" y="812800"/>
                  </a:lnTo>
                  <a:cubicBezTo>
                    <a:pt x="55615" y="812800"/>
                    <a:pt x="36363" y="804826"/>
                    <a:pt x="22169" y="790631"/>
                  </a:cubicBezTo>
                  <a:cubicBezTo>
                    <a:pt x="7974" y="776437"/>
                    <a:pt x="0" y="757185"/>
                    <a:pt x="0" y="737111"/>
                  </a:cubicBezTo>
                  <a:lnTo>
                    <a:pt x="0" y="75689"/>
                  </a:lnTo>
                  <a:cubicBezTo>
                    <a:pt x="0" y="55615"/>
                    <a:pt x="7974" y="36363"/>
                    <a:pt x="22169" y="22169"/>
                  </a:cubicBezTo>
                  <a:cubicBezTo>
                    <a:pt x="36363" y="7974"/>
                    <a:pt x="55615" y="0"/>
                    <a:pt x="75689" y="0"/>
                  </a:cubicBezTo>
                  <a:close/>
                </a:path>
              </a:pathLst>
            </a:custGeom>
            <a:blipFill>
              <a:blip r:embed="rId3"/>
              <a:stretch>
                <a:fillRect t="-16666" b="-16666"/>
              </a:stretch>
            </a:blipFill>
            <a:ln w="38100" cap="rnd">
              <a:solidFill>
                <a:srgbClr val="000000"/>
              </a:solidFill>
              <a:prstDash val="solid"/>
              <a:round/>
            </a:ln>
          </p:spPr>
          <p:txBody>
            <a:bodyPr/>
            <a:lstStyle/>
            <a:p>
              <a:endParaRPr lang="en-US"/>
            </a:p>
          </p:txBody>
        </p:sp>
      </p:grpSp>
      <p:grpSp>
        <p:nvGrpSpPr>
          <p:cNvPr id="8" name="Group 8"/>
          <p:cNvGrpSpPr/>
          <p:nvPr/>
        </p:nvGrpSpPr>
        <p:grpSpPr>
          <a:xfrm>
            <a:off x="6120460" y="4750705"/>
            <a:ext cx="2499665" cy="2499665"/>
            <a:chOff x="0" y="0"/>
            <a:chExt cx="812800" cy="812800"/>
          </a:xfrm>
        </p:grpSpPr>
        <p:sp>
          <p:nvSpPr>
            <p:cNvPr id="9" name="Freeform 9"/>
            <p:cNvSpPr/>
            <p:nvPr/>
          </p:nvSpPr>
          <p:spPr>
            <a:xfrm>
              <a:off x="0" y="0"/>
              <a:ext cx="812800" cy="812800"/>
            </a:xfrm>
            <a:custGeom>
              <a:avLst/>
              <a:gdLst/>
              <a:ahLst/>
              <a:cxnLst/>
              <a:rect l="l" t="t" r="r" b="b"/>
              <a:pathLst>
                <a:path w="812800" h="812800">
                  <a:moveTo>
                    <a:pt x="71235" y="0"/>
                  </a:moveTo>
                  <a:lnTo>
                    <a:pt x="741565" y="0"/>
                  </a:lnTo>
                  <a:cubicBezTo>
                    <a:pt x="780907" y="0"/>
                    <a:pt x="812800" y="31893"/>
                    <a:pt x="812800" y="71235"/>
                  </a:cubicBezTo>
                  <a:lnTo>
                    <a:pt x="812800" y="741565"/>
                  </a:lnTo>
                  <a:cubicBezTo>
                    <a:pt x="812800" y="780907"/>
                    <a:pt x="780907" y="812800"/>
                    <a:pt x="741565" y="812800"/>
                  </a:cubicBezTo>
                  <a:lnTo>
                    <a:pt x="71235" y="812800"/>
                  </a:lnTo>
                  <a:cubicBezTo>
                    <a:pt x="31893" y="812800"/>
                    <a:pt x="0" y="780907"/>
                    <a:pt x="0" y="741565"/>
                  </a:cubicBezTo>
                  <a:lnTo>
                    <a:pt x="0" y="71235"/>
                  </a:lnTo>
                  <a:cubicBezTo>
                    <a:pt x="0" y="31893"/>
                    <a:pt x="31893" y="0"/>
                    <a:pt x="71235" y="0"/>
                  </a:cubicBezTo>
                  <a:close/>
                </a:path>
              </a:pathLst>
            </a:custGeom>
            <a:blipFill>
              <a:blip r:embed="rId4"/>
              <a:stretch>
                <a:fillRect t="-22944" b="-22944"/>
              </a:stretch>
            </a:blipFill>
            <a:ln w="38100" cap="rnd">
              <a:solidFill>
                <a:srgbClr val="000000"/>
              </a:solidFill>
              <a:prstDash val="solid"/>
              <a:round/>
            </a:ln>
          </p:spPr>
          <p:txBody>
            <a:bodyPr/>
            <a:lstStyle/>
            <a:p>
              <a:endParaRPr lang="en-US"/>
            </a:p>
          </p:txBody>
        </p:sp>
      </p:grpSp>
      <p:grpSp>
        <p:nvGrpSpPr>
          <p:cNvPr id="10" name="Group 10"/>
          <p:cNvGrpSpPr/>
          <p:nvPr/>
        </p:nvGrpSpPr>
        <p:grpSpPr>
          <a:xfrm>
            <a:off x="15904601" y="4674505"/>
            <a:ext cx="1898742" cy="1898742"/>
            <a:chOff x="0" y="0"/>
            <a:chExt cx="812800" cy="812800"/>
          </a:xfrm>
        </p:grpSpPr>
        <p:sp>
          <p:nvSpPr>
            <p:cNvPr id="11" name="Freeform 11"/>
            <p:cNvSpPr/>
            <p:nvPr/>
          </p:nvSpPr>
          <p:spPr>
            <a:xfrm>
              <a:off x="0" y="0"/>
              <a:ext cx="812800" cy="812800"/>
            </a:xfrm>
            <a:custGeom>
              <a:avLst/>
              <a:gdLst/>
              <a:ahLst/>
              <a:cxnLst/>
              <a:rect l="l" t="t" r="r" b="b"/>
              <a:pathLst>
                <a:path w="812800" h="812800">
                  <a:moveTo>
                    <a:pt x="93780" y="0"/>
                  </a:moveTo>
                  <a:lnTo>
                    <a:pt x="719020" y="0"/>
                  </a:lnTo>
                  <a:cubicBezTo>
                    <a:pt x="770813" y="0"/>
                    <a:pt x="812800" y="41987"/>
                    <a:pt x="812800" y="93780"/>
                  </a:cubicBezTo>
                  <a:lnTo>
                    <a:pt x="812800" y="719020"/>
                  </a:lnTo>
                  <a:cubicBezTo>
                    <a:pt x="812800" y="770813"/>
                    <a:pt x="770813" y="812800"/>
                    <a:pt x="719020" y="812800"/>
                  </a:cubicBezTo>
                  <a:lnTo>
                    <a:pt x="93780" y="812800"/>
                  </a:lnTo>
                  <a:cubicBezTo>
                    <a:pt x="41987" y="812800"/>
                    <a:pt x="0" y="770813"/>
                    <a:pt x="0" y="719020"/>
                  </a:cubicBezTo>
                  <a:lnTo>
                    <a:pt x="0" y="93780"/>
                  </a:lnTo>
                  <a:cubicBezTo>
                    <a:pt x="0" y="41987"/>
                    <a:pt x="41987" y="0"/>
                    <a:pt x="93780" y="0"/>
                  </a:cubicBezTo>
                  <a:close/>
                </a:path>
              </a:pathLst>
            </a:custGeom>
            <a:blipFill>
              <a:blip r:embed="rId5"/>
              <a:stretch>
                <a:fillRect t="-16747" b="-16747"/>
              </a:stretch>
            </a:blipFill>
            <a:ln w="38100" cap="rnd">
              <a:solidFill>
                <a:srgbClr val="000000"/>
              </a:solidFill>
              <a:prstDash val="solid"/>
              <a:round/>
            </a:ln>
          </p:spPr>
          <p:txBody>
            <a:bodyPr/>
            <a:lstStyle/>
            <a:p>
              <a:endParaRPr lang="en-US"/>
            </a:p>
          </p:txBody>
        </p:sp>
      </p:grpSp>
      <p:sp>
        <p:nvSpPr>
          <p:cNvPr id="12" name="TextBox 12"/>
          <p:cNvSpPr txBox="1"/>
          <p:nvPr/>
        </p:nvSpPr>
        <p:spPr>
          <a:xfrm>
            <a:off x="1195294" y="2074386"/>
            <a:ext cx="5197708" cy="1216284"/>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Preparing for the Polls with Beto  </a:t>
            </a:r>
          </a:p>
        </p:txBody>
      </p:sp>
      <p:sp>
        <p:nvSpPr>
          <p:cNvPr id="13" name="TextBox 13"/>
          <p:cNvSpPr txBox="1"/>
          <p:nvPr/>
        </p:nvSpPr>
        <p:spPr>
          <a:xfrm>
            <a:off x="1195294" y="3195420"/>
            <a:ext cx="3684438" cy="1191260"/>
          </a:xfrm>
          <a:prstGeom prst="rect">
            <a:avLst/>
          </a:prstGeom>
        </p:spPr>
        <p:txBody>
          <a:bodyPr lIns="0" tIns="0" rIns="0" bIns="0" rtlCol="0" anchor="t">
            <a:spAutoFit/>
          </a:bodyPr>
          <a:lstStyle/>
          <a:p>
            <a:pPr algn="just">
              <a:lnSpc>
                <a:spcPts val="3220"/>
              </a:lnSpc>
            </a:pPr>
            <a:r>
              <a:rPr lang="en-US" sz="2000">
                <a:solidFill>
                  <a:srgbClr val="FFFFFF"/>
                </a:solidFill>
                <a:latin typeface="Crimson Pro"/>
                <a:ea typeface="Crimson Pro"/>
                <a:cs typeface="Crimson Pro"/>
                <a:sym typeface="Crimson Pro"/>
              </a:rPr>
              <a:t>Held voter registration tabling with special guests and registered over 150 students in two hours. </a:t>
            </a:r>
          </a:p>
        </p:txBody>
      </p:sp>
      <p:sp>
        <p:nvSpPr>
          <p:cNvPr id="14" name="TextBox 14"/>
          <p:cNvSpPr txBox="1"/>
          <p:nvPr/>
        </p:nvSpPr>
        <p:spPr>
          <a:xfrm>
            <a:off x="1195294" y="4407592"/>
            <a:ext cx="3969057" cy="1216284"/>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Presidential Debate Watch Party </a:t>
            </a:r>
          </a:p>
        </p:txBody>
      </p:sp>
      <p:sp>
        <p:nvSpPr>
          <p:cNvPr id="15" name="TextBox 15"/>
          <p:cNvSpPr txBox="1"/>
          <p:nvPr/>
        </p:nvSpPr>
        <p:spPr>
          <a:xfrm>
            <a:off x="1195294" y="5528626"/>
            <a:ext cx="3990276"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SGA collaborated with Phi Beta Sigma Fraternity Inc. to watch the Presidential Debate. We had a turn out of approximately 150 students.</a:t>
            </a:r>
          </a:p>
        </p:txBody>
      </p:sp>
      <p:sp>
        <p:nvSpPr>
          <p:cNvPr id="16" name="TextBox 16"/>
          <p:cNvSpPr txBox="1"/>
          <p:nvPr/>
        </p:nvSpPr>
        <p:spPr>
          <a:xfrm>
            <a:off x="9468370" y="7548774"/>
            <a:ext cx="5056615"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Ready to Vote with Beto </a:t>
            </a:r>
          </a:p>
        </p:txBody>
      </p:sp>
      <p:sp>
        <p:nvSpPr>
          <p:cNvPr id="17" name="TextBox 17"/>
          <p:cNvSpPr txBox="1"/>
          <p:nvPr/>
        </p:nvSpPr>
        <p:spPr>
          <a:xfrm>
            <a:off x="9468370" y="5771499"/>
            <a:ext cx="5326242"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Partnered up with Move Texas and registered 116 students to vote while having fun activities like giant jenga,  spray tattoos, photobooth, and painting wall.</a:t>
            </a:r>
          </a:p>
        </p:txBody>
      </p:sp>
      <p:sp>
        <p:nvSpPr>
          <p:cNvPr id="18" name="TextBox 18"/>
          <p:cNvSpPr txBox="1"/>
          <p:nvPr/>
        </p:nvSpPr>
        <p:spPr>
          <a:xfrm>
            <a:off x="9468370" y="4607830"/>
            <a:ext cx="5921881" cy="1216284"/>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National Voter Registration Day Bonanza</a:t>
            </a:r>
          </a:p>
        </p:txBody>
      </p:sp>
      <p:sp>
        <p:nvSpPr>
          <p:cNvPr id="19" name="TextBox 19"/>
          <p:cNvSpPr txBox="1"/>
          <p:nvPr/>
        </p:nvSpPr>
        <p:spPr>
          <a:xfrm>
            <a:off x="9468370" y="8075726"/>
            <a:ext cx="5056615"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Partnered up with UH BLACK to have a conversation about voter registration. In this event, we were able to engage with over 400 students and register 178 students to vote. </a:t>
            </a:r>
          </a:p>
        </p:txBody>
      </p:sp>
      <p:grpSp>
        <p:nvGrpSpPr>
          <p:cNvPr id="20" name="Group 20"/>
          <p:cNvGrpSpPr/>
          <p:nvPr/>
        </p:nvGrpSpPr>
        <p:grpSpPr>
          <a:xfrm>
            <a:off x="15365715" y="2141061"/>
            <a:ext cx="2139854" cy="2139854"/>
            <a:chOff x="0" y="0"/>
            <a:chExt cx="812800" cy="812800"/>
          </a:xfrm>
        </p:grpSpPr>
        <p:sp>
          <p:nvSpPr>
            <p:cNvPr id="21" name="Freeform 21"/>
            <p:cNvSpPr/>
            <p:nvPr/>
          </p:nvSpPr>
          <p:spPr>
            <a:xfrm>
              <a:off x="0" y="0"/>
              <a:ext cx="812800" cy="812800"/>
            </a:xfrm>
            <a:custGeom>
              <a:avLst/>
              <a:gdLst/>
              <a:ahLst/>
              <a:cxnLst/>
              <a:rect l="l" t="t" r="r" b="b"/>
              <a:pathLst>
                <a:path w="812800" h="812800">
                  <a:moveTo>
                    <a:pt x="83213" y="0"/>
                  </a:moveTo>
                  <a:lnTo>
                    <a:pt x="729587" y="0"/>
                  </a:lnTo>
                  <a:cubicBezTo>
                    <a:pt x="775544" y="0"/>
                    <a:pt x="812800" y="37256"/>
                    <a:pt x="812800" y="83213"/>
                  </a:cubicBezTo>
                  <a:lnTo>
                    <a:pt x="812800" y="729587"/>
                  </a:lnTo>
                  <a:cubicBezTo>
                    <a:pt x="812800" y="775544"/>
                    <a:pt x="775544" y="812800"/>
                    <a:pt x="729587" y="812800"/>
                  </a:cubicBezTo>
                  <a:lnTo>
                    <a:pt x="83213" y="812800"/>
                  </a:lnTo>
                  <a:cubicBezTo>
                    <a:pt x="37256" y="812800"/>
                    <a:pt x="0" y="775544"/>
                    <a:pt x="0" y="729587"/>
                  </a:cubicBezTo>
                  <a:lnTo>
                    <a:pt x="0" y="83213"/>
                  </a:lnTo>
                  <a:cubicBezTo>
                    <a:pt x="0" y="37256"/>
                    <a:pt x="37256" y="0"/>
                    <a:pt x="83213" y="0"/>
                  </a:cubicBezTo>
                  <a:close/>
                </a:path>
              </a:pathLst>
            </a:custGeom>
            <a:blipFill>
              <a:blip r:embed="rId6"/>
              <a:stretch>
                <a:fillRect l="-24626" r="-24626"/>
              </a:stretch>
            </a:blipFill>
            <a:ln w="38100" cap="rnd">
              <a:solidFill>
                <a:srgbClr val="000000"/>
              </a:solidFill>
              <a:prstDash val="solid"/>
              <a:round/>
            </a:ln>
          </p:spPr>
          <p:txBody>
            <a:bodyPr/>
            <a:lstStyle/>
            <a:p>
              <a:endParaRPr lang="en-US"/>
            </a:p>
          </p:txBody>
        </p:sp>
      </p:grpSp>
      <p:sp>
        <p:nvSpPr>
          <p:cNvPr id="22" name="TextBox 22"/>
          <p:cNvSpPr txBox="1"/>
          <p:nvPr/>
        </p:nvSpPr>
        <p:spPr>
          <a:xfrm>
            <a:off x="9356403" y="2192337"/>
            <a:ext cx="4974488" cy="597159"/>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Press Conference with DA</a:t>
            </a:r>
          </a:p>
        </p:txBody>
      </p:sp>
      <p:sp>
        <p:nvSpPr>
          <p:cNvPr id="23" name="TextBox 23"/>
          <p:cNvSpPr txBox="1"/>
          <p:nvPr/>
        </p:nvSpPr>
        <p:spPr>
          <a:xfrm>
            <a:off x="9356403" y="2826020"/>
            <a:ext cx="5199686" cy="159131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After 4 months of hard work and writing a proposal, the District Attorneys Office  gave the Student Government Association $63,250 for our Sexual Assault Initiative. </a:t>
            </a:r>
          </a:p>
        </p:txBody>
      </p:sp>
      <p:grpSp>
        <p:nvGrpSpPr>
          <p:cNvPr id="24" name="Group 24"/>
          <p:cNvGrpSpPr/>
          <p:nvPr/>
        </p:nvGrpSpPr>
        <p:grpSpPr>
          <a:xfrm>
            <a:off x="5673979" y="7615449"/>
            <a:ext cx="2474820" cy="2479180"/>
            <a:chOff x="0" y="0"/>
            <a:chExt cx="812800" cy="814232"/>
          </a:xfrm>
        </p:grpSpPr>
        <p:sp>
          <p:nvSpPr>
            <p:cNvPr id="25" name="Freeform 25"/>
            <p:cNvSpPr/>
            <p:nvPr/>
          </p:nvSpPr>
          <p:spPr>
            <a:xfrm>
              <a:off x="0" y="0"/>
              <a:ext cx="812800" cy="814232"/>
            </a:xfrm>
            <a:custGeom>
              <a:avLst/>
              <a:gdLst/>
              <a:ahLst/>
              <a:cxnLst/>
              <a:rect l="l" t="t" r="r" b="b"/>
              <a:pathLst>
                <a:path w="812800" h="814232">
                  <a:moveTo>
                    <a:pt x="71950" y="0"/>
                  </a:moveTo>
                  <a:lnTo>
                    <a:pt x="740850" y="0"/>
                  </a:lnTo>
                  <a:cubicBezTo>
                    <a:pt x="759932" y="0"/>
                    <a:pt x="778233" y="7580"/>
                    <a:pt x="791726" y="21074"/>
                  </a:cubicBezTo>
                  <a:cubicBezTo>
                    <a:pt x="805220" y="34567"/>
                    <a:pt x="812800" y="52868"/>
                    <a:pt x="812800" y="71950"/>
                  </a:cubicBezTo>
                  <a:lnTo>
                    <a:pt x="812800" y="742281"/>
                  </a:lnTo>
                  <a:cubicBezTo>
                    <a:pt x="812800" y="782018"/>
                    <a:pt x="780587" y="814232"/>
                    <a:pt x="740850" y="814232"/>
                  </a:cubicBezTo>
                  <a:lnTo>
                    <a:pt x="71950" y="814232"/>
                  </a:lnTo>
                  <a:cubicBezTo>
                    <a:pt x="52868" y="814232"/>
                    <a:pt x="34567" y="806651"/>
                    <a:pt x="21074" y="793158"/>
                  </a:cubicBezTo>
                  <a:cubicBezTo>
                    <a:pt x="7580" y="779665"/>
                    <a:pt x="0" y="761364"/>
                    <a:pt x="0" y="742281"/>
                  </a:cubicBezTo>
                  <a:lnTo>
                    <a:pt x="0" y="71950"/>
                  </a:lnTo>
                  <a:cubicBezTo>
                    <a:pt x="0" y="52868"/>
                    <a:pt x="7580" y="34567"/>
                    <a:pt x="21074" y="21074"/>
                  </a:cubicBezTo>
                  <a:cubicBezTo>
                    <a:pt x="34567" y="7580"/>
                    <a:pt x="52868" y="0"/>
                    <a:pt x="71950" y="0"/>
                  </a:cubicBezTo>
                  <a:close/>
                </a:path>
              </a:pathLst>
            </a:custGeom>
            <a:blipFill>
              <a:blip r:embed="rId7"/>
              <a:stretch>
                <a:fillRect t="-16630" b="-16630"/>
              </a:stretch>
            </a:blipFill>
            <a:ln w="38100" cap="rnd">
              <a:solidFill>
                <a:srgbClr val="000000"/>
              </a:solidFill>
              <a:prstDash val="solid"/>
              <a:round/>
            </a:ln>
          </p:spPr>
          <p:txBody>
            <a:bodyPr/>
            <a:lstStyle/>
            <a:p>
              <a:endParaRPr lang="en-US"/>
            </a:p>
          </p:txBody>
        </p:sp>
      </p:grpSp>
      <p:sp>
        <p:nvSpPr>
          <p:cNvPr id="26" name="TextBox 26"/>
          <p:cNvSpPr txBox="1"/>
          <p:nvPr/>
        </p:nvSpPr>
        <p:spPr>
          <a:xfrm>
            <a:off x="1195294" y="7296133"/>
            <a:ext cx="5197708" cy="1216284"/>
          </a:xfrm>
          <a:prstGeom prst="rect">
            <a:avLst/>
          </a:prstGeom>
        </p:spPr>
        <p:txBody>
          <a:bodyPr lIns="0" tIns="0" rIns="0" bIns="0" rtlCol="0" anchor="t">
            <a:spAutoFit/>
          </a:bodyPr>
          <a:lstStyle/>
          <a:p>
            <a:pPr algn="l">
              <a:lnSpc>
                <a:spcPts val="4885"/>
              </a:lnSpc>
            </a:pPr>
            <a:r>
              <a:rPr lang="en-US" sz="3489" b="1">
                <a:solidFill>
                  <a:srgbClr val="F6F6F6"/>
                </a:solidFill>
                <a:latin typeface="Crimson Pro Bold"/>
                <a:ea typeface="Crimson Pro Bold"/>
                <a:cs typeface="Crimson Pro Bold"/>
                <a:sym typeface="Crimson Pro Bold"/>
              </a:rPr>
              <a:t>Hispanic Voter Registration Party </a:t>
            </a:r>
          </a:p>
        </p:txBody>
      </p:sp>
      <p:sp>
        <p:nvSpPr>
          <p:cNvPr id="27" name="TextBox 27"/>
          <p:cNvSpPr txBox="1"/>
          <p:nvPr/>
        </p:nvSpPr>
        <p:spPr>
          <a:xfrm>
            <a:off x="1195294" y="8481530"/>
            <a:ext cx="4294254" cy="1191260"/>
          </a:xfrm>
          <a:prstGeom prst="rect">
            <a:avLst/>
          </a:prstGeom>
        </p:spPr>
        <p:txBody>
          <a:bodyPr lIns="0" tIns="0" rIns="0" bIns="0" rtlCol="0" anchor="t">
            <a:spAutoFit/>
          </a:bodyPr>
          <a:lstStyle/>
          <a:p>
            <a:pPr algn="l">
              <a:lnSpc>
                <a:spcPts val="3220"/>
              </a:lnSpc>
            </a:pPr>
            <a:r>
              <a:rPr lang="en-US" sz="2000">
                <a:solidFill>
                  <a:srgbClr val="FFFFFF"/>
                </a:solidFill>
                <a:latin typeface="Crimson Pro"/>
                <a:ea typeface="Crimson Pro"/>
                <a:cs typeface="Crimson Pro"/>
                <a:sym typeface="Crimson Pro"/>
              </a:rPr>
              <a:t>We partnered up with Somos UH,  and focused on registering Hispanic students to vote during Hispanic Herritage Month.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5462762" y="-319417"/>
            <a:ext cx="13555654" cy="10163442"/>
          </a:xfrm>
          <a:prstGeom prst="rect">
            <a:avLst/>
          </a:prstGeom>
        </p:spPr>
      </p:pic>
      <p:graphicFrame>
        <p:nvGraphicFramePr>
          <p:cNvPr id="3" name="Table 3"/>
          <p:cNvGraphicFramePr>
            <a:graphicFrameLocks noGrp="1"/>
          </p:cNvGraphicFramePr>
          <p:nvPr/>
        </p:nvGraphicFramePr>
        <p:xfrm>
          <a:off x="1028700" y="5100859"/>
          <a:ext cx="4745242" cy="2611989"/>
        </p:xfrm>
        <a:graphic>
          <a:graphicData uri="http://schemas.openxmlformats.org/drawingml/2006/table">
            <a:tbl>
              <a:tblPr/>
              <a:tblGrid>
                <a:gridCol w="1070124">
                  <a:extLst>
                    <a:ext uri="{9D8B030D-6E8A-4147-A177-3AD203B41FA5}">
                      <a16:colId xmlns:a16="http://schemas.microsoft.com/office/drawing/2014/main" val="20000"/>
                    </a:ext>
                  </a:extLst>
                </a:gridCol>
                <a:gridCol w="809528">
                  <a:extLst>
                    <a:ext uri="{9D8B030D-6E8A-4147-A177-3AD203B41FA5}">
                      <a16:colId xmlns:a16="http://schemas.microsoft.com/office/drawing/2014/main" val="20001"/>
                    </a:ext>
                  </a:extLst>
                </a:gridCol>
                <a:gridCol w="973194">
                  <a:extLst>
                    <a:ext uri="{9D8B030D-6E8A-4147-A177-3AD203B41FA5}">
                      <a16:colId xmlns:a16="http://schemas.microsoft.com/office/drawing/2014/main" val="20002"/>
                    </a:ext>
                  </a:extLst>
                </a:gridCol>
                <a:gridCol w="857185">
                  <a:extLst>
                    <a:ext uri="{9D8B030D-6E8A-4147-A177-3AD203B41FA5}">
                      <a16:colId xmlns:a16="http://schemas.microsoft.com/office/drawing/2014/main" val="20003"/>
                    </a:ext>
                  </a:extLst>
                </a:gridCol>
                <a:gridCol w="1035210">
                  <a:extLst>
                    <a:ext uri="{9D8B030D-6E8A-4147-A177-3AD203B41FA5}">
                      <a16:colId xmlns:a16="http://schemas.microsoft.com/office/drawing/2014/main" val="20004"/>
                    </a:ext>
                  </a:extLst>
                </a:gridCol>
              </a:tblGrid>
              <a:tr h="448576">
                <a:tc>
                  <a:txBody>
                    <a:bodyPr/>
                    <a:lstStyle/>
                    <a:p>
                      <a:pPr algn="l">
                        <a:lnSpc>
                          <a:spcPts val="2038"/>
                        </a:lnSpc>
                        <a:defRPr/>
                      </a:pPr>
                      <a:r>
                        <a:rPr lang="en-US" sz="1456">
                          <a:solidFill>
                            <a:srgbClr val="FFFFFF"/>
                          </a:solidFill>
                          <a:latin typeface="Canva Sans"/>
                          <a:ea typeface="Canva Sans"/>
                          <a:cs typeface="Canva Sans"/>
                          <a:sym typeface="Canva Sans"/>
                        </a:rPr>
                        <a:t>Budget</a:t>
                      </a:r>
                      <a:endParaRPr lang="en-US" sz="1100"/>
                    </a:p>
                    <a:p>
                      <a:pPr algn="l">
                        <a:lnSpc>
                          <a:spcPts val="2038"/>
                        </a:lnSpc>
                      </a:pPr>
                      <a:r>
                        <a:rPr lang="en-US" sz="1456">
                          <a:solidFill>
                            <a:srgbClr val="FFFFFF"/>
                          </a:solidFill>
                          <a:latin typeface="Canva Sans"/>
                          <a:ea typeface="Canva Sans"/>
                          <a:cs typeface="Canva Sans"/>
                          <a:sym typeface="Canva Sans"/>
                        </a:rPr>
                        <a:t>  Node</a:t>
                      </a:r>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FY24 Budget</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FY24 Actuals</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Variance</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FY25 Budget</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0"/>
                  </a:ext>
                </a:extLst>
              </a:tr>
              <a:tr h="440710">
                <a:tc>
                  <a:txBody>
                    <a:bodyPr/>
                    <a:lstStyle/>
                    <a:p>
                      <a:pPr algn="l">
                        <a:lnSpc>
                          <a:spcPts val="2038"/>
                        </a:lnSpc>
                        <a:defRPr/>
                      </a:pPr>
                      <a:r>
                        <a:rPr lang="en-US" sz="1456">
                          <a:solidFill>
                            <a:srgbClr val="FFFFFF"/>
                          </a:solidFill>
                          <a:latin typeface="Canva Sans"/>
                          <a:ea typeface="Canva Sans"/>
                          <a:cs typeface="Canva Sans"/>
                          <a:sym typeface="Canva Sans"/>
                        </a:rPr>
                        <a:t>Salary and Wage</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$131,765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$62,678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$69,087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$107,822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1"/>
                  </a:ext>
                </a:extLst>
              </a:tr>
              <a:tr h="458145">
                <a:tc>
                  <a:txBody>
                    <a:bodyPr/>
                    <a:lstStyle/>
                    <a:p>
                      <a:pPr algn="l">
                        <a:lnSpc>
                          <a:spcPts val="2038"/>
                        </a:lnSpc>
                        <a:defRPr/>
                      </a:pPr>
                      <a:r>
                        <a:rPr lang="en-US" sz="1456">
                          <a:solidFill>
                            <a:srgbClr val="FFFFFF"/>
                          </a:solidFill>
                          <a:latin typeface="Canva Sans"/>
                          <a:ea typeface="Canva Sans"/>
                          <a:cs typeface="Canva Sans"/>
                          <a:sym typeface="Canva Sans"/>
                        </a:rPr>
                        <a:t>Maintenance &amp; Ops</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$51,574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$41,035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$10,539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$52,800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2"/>
                  </a:ext>
                </a:extLst>
              </a:tr>
              <a:tr h="448576">
                <a:tc>
                  <a:txBody>
                    <a:bodyPr/>
                    <a:lstStyle/>
                    <a:p>
                      <a:pPr algn="l">
                        <a:lnSpc>
                          <a:spcPts val="2038"/>
                        </a:lnSpc>
                        <a:defRPr/>
                      </a:pPr>
                      <a:r>
                        <a:rPr lang="en-US" sz="1456">
                          <a:solidFill>
                            <a:srgbClr val="FFFFFF"/>
                          </a:solidFill>
                          <a:latin typeface="Canva Sans"/>
                          <a:ea typeface="Canva Sans"/>
                          <a:cs typeface="Canva Sans"/>
                          <a:sym typeface="Canva Sans"/>
                        </a:rPr>
                        <a:t>Travel &amp; Business</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$1,500</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$1,502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$(2)</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$1,500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3"/>
                  </a:ext>
                </a:extLst>
              </a:tr>
              <a:tr h="407991">
                <a:tc>
                  <a:txBody>
                    <a:bodyPr/>
                    <a:lstStyle/>
                    <a:p>
                      <a:pPr algn="l">
                        <a:lnSpc>
                          <a:spcPts val="2038"/>
                        </a:lnSpc>
                        <a:defRPr/>
                      </a:pPr>
                      <a:r>
                        <a:rPr lang="en-US" sz="1456">
                          <a:solidFill>
                            <a:srgbClr val="FFFFFF"/>
                          </a:solidFill>
                          <a:latin typeface="Canva Sans"/>
                          <a:ea typeface="Canva Sans"/>
                          <a:cs typeface="Canva Sans"/>
                          <a:sym typeface="Canva Sans"/>
                        </a:rPr>
                        <a:t>Admin Charges</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$9,175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$6,313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$2,862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$9,784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4"/>
                  </a:ext>
                </a:extLst>
              </a:tr>
              <a:tr h="407991">
                <a:tc>
                  <a:txBody>
                    <a:bodyPr/>
                    <a:lstStyle/>
                    <a:p>
                      <a:pPr algn="l">
                        <a:lnSpc>
                          <a:spcPts val="2038"/>
                        </a:lnSpc>
                        <a:defRPr/>
                      </a:pPr>
                      <a:r>
                        <a:rPr lang="en-US" sz="1456">
                          <a:solidFill>
                            <a:srgbClr val="FFFFFF"/>
                          </a:solidFill>
                          <a:latin typeface="Canva Sans"/>
                          <a:ea typeface="Canva Sans"/>
                          <a:cs typeface="Canva Sans"/>
                          <a:sym typeface="Canva Sans"/>
                        </a:rPr>
                        <a:t>TOTAL</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$194,014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$111,528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$82,486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tc>
                  <a:txBody>
                    <a:bodyPr/>
                    <a:lstStyle/>
                    <a:p>
                      <a:pPr algn="ctr">
                        <a:lnSpc>
                          <a:spcPts val="2038"/>
                        </a:lnSpc>
                        <a:defRPr/>
                      </a:pPr>
                      <a:r>
                        <a:rPr lang="en-US" sz="1456">
                          <a:solidFill>
                            <a:srgbClr val="FFFFFF"/>
                          </a:solidFill>
                          <a:latin typeface="Canva Sans"/>
                          <a:ea typeface="Canva Sans"/>
                          <a:cs typeface="Canva Sans"/>
                          <a:sym typeface="Canva Sans"/>
                        </a:rPr>
                        <a:t> $171,906 </a:t>
                      </a:r>
                      <a:endParaRPr lang="en-US" sz="1100"/>
                    </a:p>
                  </a:txBody>
                  <a:tcPr marL="19814" marR="19814" marT="19814" marB="19814" anchor="ctr">
                    <a:lnL w="4580" cap="flat" cmpd="sng" algn="ctr">
                      <a:solidFill>
                        <a:srgbClr val="C8102E"/>
                      </a:solidFill>
                      <a:prstDash val="solid"/>
                      <a:round/>
                      <a:headEnd type="none" w="med" len="med"/>
                      <a:tailEnd type="none" w="med" len="med"/>
                    </a:lnL>
                    <a:lnR w="4580" cap="flat" cmpd="sng" algn="ctr">
                      <a:solidFill>
                        <a:srgbClr val="C8102E"/>
                      </a:solidFill>
                      <a:prstDash val="solid"/>
                      <a:round/>
                      <a:headEnd type="none" w="med" len="med"/>
                      <a:tailEnd type="none" w="med" len="med"/>
                    </a:lnR>
                    <a:lnT w="4580" cap="flat" cmpd="sng" algn="ctr">
                      <a:solidFill>
                        <a:srgbClr val="C8102E"/>
                      </a:solidFill>
                      <a:prstDash val="solid"/>
                      <a:round/>
                      <a:headEnd type="none" w="med" len="med"/>
                      <a:tailEnd type="none" w="med" len="med"/>
                    </a:lnT>
                    <a:lnB w="4580" cap="flat" cmpd="sng" algn="ctr">
                      <a:solidFill>
                        <a:srgbClr val="C8102E"/>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TextBox 4"/>
          <p:cNvSpPr txBox="1"/>
          <p:nvPr/>
        </p:nvSpPr>
        <p:spPr>
          <a:xfrm>
            <a:off x="1028700" y="1019175"/>
            <a:ext cx="6394855" cy="2105025"/>
          </a:xfrm>
          <a:prstGeom prst="rect">
            <a:avLst/>
          </a:prstGeom>
        </p:spPr>
        <p:txBody>
          <a:bodyPr lIns="0" tIns="0" rIns="0" bIns="0" rtlCol="0" anchor="t">
            <a:spAutoFit/>
          </a:bodyPr>
          <a:lstStyle/>
          <a:p>
            <a:pPr marL="0" lvl="0" indent="0" algn="l">
              <a:lnSpc>
                <a:spcPts val="8316"/>
              </a:lnSpc>
              <a:spcBef>
                <a:spcPct val="0"/>
              </a:spcBef>
            </a:pPr>
            <a:r>
              <a:rPr lang="en-US" sz="6930" spc="1573">
                <a:solidFill>
                  <a:srgbClr val="FFFFFF"/>
                </a:solidFill>
                <a:latin typeface="Crimson Pro"/>
                <a:ea typeface="Crimson Pro"/>
                <a:cs typeface="Crimson Pro"/>
                <a:sym typeface="Crimson Pro"/>
              </a:rPr>
              <a:t>BUDGET OVERVIEW</a:t>
            </a:r>
          </a:p>
        </p:txBody>
      </p:sp>
      <p:sp>
        <p:nvSpPr>
          <p:cNvPr id="5" name="TextBox 5"/>
          <p:cNvSpPr txBox="1"/>
          <p:nvPr/>
        </p:nvSpPr>
        <p:spPr>
          <a:xfrm>
            <a:off x="1028700" y="3468550"/>
            <a:ext cx="6394855" cy="504825"/>
          </a:xfrm>
          <a:prstGeom prst="rect">
            <a:avLst/>
          </a:prstGeom>
        </p:spPr>
        <p:txBody>
          <a:bodyPr lIns="0" tIns="0" rIns="0" bIns="0" rtlCol="0" anchor="t">
            <a:spAutoFit/>
          </a:bodyPr>
          <a:lstStyle/>
          <a:p>
            <a:pPr marL="0" lvl="0" indent="0" algn="l">
              <a:lnSpc>
                <a:spcPts val="3900"/>
              </a:lnSpc>
            </a:pPr>
            <a:r>
              <a:rPr lang="en-US" sz="3000">
                <a:solidFill>
                  <a:srgbClr val="FFFFFF"/>
                </a:solidFill>
                <a:latin typeface="Crimson Pro"/>
                <a:ea typeface="Crimson Pro"/>
                <a:cs typeface="Crimson Pro"/>
                <a:sym typeface="Crimson Pro"/>
              </a:rPr>
              <a:t>Total Budget: $171,906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AutoShape 3"/>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Freeform 4"/>
          <p:cNvSpPr/>
          <p:nvPr/>
        </p:nvSpPr>
        <p:spPr>
          <a:xfrm>
            <a:off x="13638759" y="3002268"/>
            <a:ext cx="2855488" cy="3898277"/>
          </a:xfrm>
          <a:custGeom>
            <a:avLst/>
            <a:gdLst/>
            <a:ahLst/>
            <a:cxnLst/>
            <a:rect l="l" t="t" r="r" b="b"/>
            <a:pathLst>
              <a:path w="2855488" h="3898277">
                <a:moveTo>
                  <a:pt x="0" y="0"/>
                </a:moveTo>
                <a:lnTo>
                  <a:pt x="2855488" y="0"/>
                </a:lnTo>
                <a:lnTo>
                  <a:pt x="2855488" y="3898277"/>
                </a:lnTo>
                <a:lnTo>
                  <a:pt x="0" y="3898277"/>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5" name="TextBox 5"/>
          <p:cNvSpPr txBox="1"/>
          <p:nvPr/>
        </p:nvSpPr>
        <p:spPr>
          <a:xfrm>
            <a:off x="4548783" y="669366"/>
            <a:ext cx="9190434" cy="821056"/>
          </a:xfrm>
          <a:prstGeom prst="rect">
            <a:avLst/>
          </a:prstGeom>
        </p:spPr>
        <p:txBody>
          <a:bodyPr lIns="0" tIns="0" rIns="0" bIns="0" rtlCol="0" anchor="t">
            <a:spAutoFit/>
          </a:bodyPr>
          <a:lstStyle/>
          <a:p>
            <a:pPr algn="ctr">
              <a:lnSpc>
                <a:spcPts val="6719"/>
              </a:lnSpc>
              <a:spcBef>
                <a:spcPct val="0"/>
              </a:spcBef>
            </a:pPr>
            <a:r>
              <a:rPr lang="en-US" sz="4799" spc="1089">
                <a:solidFill>
                  <a:srgbClr val="FFFFFF"/>
                </a:solidFill>
                <a:latin typeface="Crimson Pro"/>
                <a:ea typeface="Crimson Pro"/>
                <a:cs typeface="Crimson Pro"/>
                <a:sym typeface="Crimson Pro"/>
              </a:rPr>
              <a:t>BE THE ADVOCATE FY26</a:t>
            </a:r>
            <a:r>
              <a:rPr lang="en-US" sz="4799" spc="1089">
                <a:solidFill>
                  <a:srgbClr val="000000"/>
                </a:solidFill>
                <a:latin typeface="Crimson Pro"/>
                <a:ea typeface="Crimson Pro"/>
                <a:cs typeface="Crimson Pro"/>
                <a:sym typeface="Crimson Pro"/>
              </a:rPr>
              <a:t> </a:t>
            </a:r>
          </a:p>
        </p:txBody>
      </p:sp>
      <p:sp>
        <p:nvSpPr>
          <p:cNvPr id="6" name="TextBox 6"/>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7" name="TextBox 7"/>
          <p:cNvSpPr txBox="1"/>
          <p:nvPr/>
        </p:nvSpPr>
        <p:spPr>
          <a:xfrm>
            <a:off x="7450931" y="1804747"/>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8" name="TextBox 8"/>
          <p:cNvSpPr txBox="1"/>
          <p:nvPr/>
        </p:nvSpPr>
        <p:spPr>
          <a:xfrm>
            <a:off x="7248153" y="2318462"/>
            <a:ext cx="3801219"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$2,650 </a:t>
            </a:r>
          </a:p>
        </p:txBody>
      </p:sp>
      <p:sp>
        <p:nvSpPr>
          <p:cNvPr id="9" name="TextBox 9"/>
          <p:cNvSpPr txBox="1"/>
          <p:nvPr/>
        </p:nvSpPr>
        <p:spPr>
          <a:xfrm>
            <a:off x="1842878" y="3319780"/>
            <a:ext cx="11152021" cy="3580765"/>
          </a:xfrm>
          <a:prstGeom prst="rect">
            <a:avLst/>
          </a:prstGeom>
        </p:spPr>
        <p:txBody>
          <a:bodyPr lIns="0" tIns="0" rIns="0" bIns="0" rtlCol="0" anchor="t">
            <a:spAutoFit/>
          </a:bodyPr>
          <a:lstStyle/>
          <a:p>
            <a:pPr algn="l">
              <a:lnSpc>
                <a:spcPts val="4759"/>
              </a:lnSpc>
            </a:pPr>
            <a:r>
              <a:rPr lang="en-US" sz="3399">
                <a:solidFill>
                  <a:srgbClr val="FFFFFF"/>
                </a:solidFill>
                <a:latin typeface="Crimson Pro"/>
                <a:ea typeface="Crimson Pro"/>
                <a:cs typeface="Crimson Pro"/>
                <a:sym typeface="Crimson Pro"/>
              </a:rPr>
              <a:t>Be the Advocate is an event increase constituency engagement, institutional information and centralization of information regarding not only SGA but the shared governmenance model at UH. This is done by hosting a mutli-tabling event. we are requesting $2,650 to go towards outreach, food, and promotional items for students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AutoShape 3"/>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TextBox 4"/>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5" name="TextBox 5"/>
          <p:cNvSpPr txBox="1"/>
          <p:nvPr/>
        </p:nvSpPr>
        <p:spPr>
          <a:xfrm>
            <a:off x="1588328" y="3213177"/>
            <a:ext cx="11725206" cy="3580765"/>
          </a:xfrm>
          <a:prstGeom prst="rect">
            <a:avLst/>
          </a:prstGeom>
        </p:spPr>
        <p:txBody>
          <a:bodyPr lIns="0" tIns="0" rIns="0" bIns="0" rtlCol="0" anchor="t">
            <a:spAutoFit/>
          </a:bodyPr>
          <a:lstStyle/>
          <a:p>
            <a:pPr algn="l">
              <a:lnSpc>
                <a:spcPts val="4759"/>
              </a:lnSpc>
            </a:pPr>
            <a:r>
              <a:rPr lang="en-US" sz="3399">
                <a:solidFill>
                  <a:srgbClr val="FFFFFF"/>
                </a:solidFill>
                <a:latin typeface="Crimson Pro"/>
                <a:ea typeface="Crimson Pro"/>
                <a:cs typeface="Crimson Pro"/>
                <a:sym typeface="Crimson Pro"/>
              </a:rPr>
              <a:t>End the Stigma is an Event recognizing the need to continue the conversation of mental health by honoring the 1,100 students who commit suicide every year across college campuses. SGA is requesting $1,060 to increase the marketing and awarness of the event by increased tabling as well as begin tracking student engagement. </a:t>
            </a:r>
          </a:p>
        </p:txBody>
      </p:sp>
      <p:sp>
        <p:nvSpPr>
          <p:cNvPr id="6" name="Freeform 6"/>
          <p:cNvSpPr/>
          <p:nvPr/>
        </p:nvSpPr>
        <p:spPr>
          <a:xfrm>
            <a:off x="13891838" y="3072230"/>
            <a:ext cx="2791284" cy="3721712"/>
          </a:xfrm>
          <a:custGeom>
            <a:avLst/>
            <a:gdLst/>
            <a:ahLst/>
            <a:cxnLst/>
            <a:rect l="l" t="t" r="r" b="b"/>
            <a:pathLst>
              <a:path w="2791284" h="3721712">
                <a:moveTo>
                  <a:pt x="0" y="0"/>
                </a:moveTo>
                <a:lnTo>
                  <a:pt x="2791284" y="0"/>
                </a:lnTo>
                <a:lnTo>
                  <a:pt x="2791284" y="3721712"/>
                </a:lnTo>
                <a:lnTo>
                  <a:pt x="0" y="3721712"/>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4926509" y="669366"/>
            <a:ext cx="8434983" cy="821056"/>
          </a:xfrm>
          <a:prstGeom prst="rect">
            <a:avLst/>
          </a:prstGeom>
        </p:spPr>
        <p:txBody>
          <a:bodyPr lIns="0" tIns="0" rIns="0" bIns="0" rtlCol="0" anchor="t">
            <a:spAutoFit/>
          </a:bodyPr>
          <a:lstStyle/>
          <a:p>
            <a:pPr algn="ctr">
              <a:lnSpc>
                <a:spcPts val="6719"/>
              </a:lnSpc>
              <a:spcBef>
                <a:spcPct val="0"/>
              </a:spcBef>
            </a:pPr>
            <a:r>
              <a:rPr lang="en-US" sz="4799" spc="1089">
                <a:solidFill>
                  <a:srgbClr val="FFFFFF"/>
                </a:solidFill>
                <a:latin typeface="Crimson Pro"/>
                <a:ea typeface="Crimson Pro"/>
                <a:cs typeface="Crimson Pro"/>
                <a:sym typeface="Crimson Pro"/>
              </a:rPr>
              <a:t>END THE STIGMA FY26</a:t>
            </a:r>
          </a:p>
        </p:txBody>
      </p:sp>
      <p:sp>
        <p:nvSpPr>
          <p:cNvPr id="8" name="TextBox 8"/>
          <p:cNvSpPr txBox="1"/>
          <p:nvPr/>
        </p:nvSpPr>
        <p:spPr>
          <a:xfrm>
            <a:off x="7450931" y="1804747"/>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9" name="TextBox 9"/>
          <p:cNvSpPr txBox="1"/>
          <p:nvPr/>
        </p:nvSpPr>
        <p:spPr>
          <a:xfrm>
            <a:off x="7259092" y="2318462"/>
            <a:ext cx="3779341"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$1,060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AutoShape 3"/>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TextBox 4"/>
          <p:cNvSpPr txBox="1"/>
          <p:nvPr/>
        </p:nvSpPr>
        <p:spPr>
          <a:xfrm>
            <a:off x="670775" y="721436"/>
            <a:ext cx="16955974" cy="788036"/>
          </a:xfrm>
          <a:prstGeom prst="rect">
            <a:avLst/>
          </a:prstGeom>
        </p:spPr>
        <p:txBody>
          <a:bodyPr lIns="0" tIns="0" rIns="0" bIns="0" rtlCol="0" anchor="t">
            <a:spAutoFit/>
          </a:bodyPr>
          <a:lstStyle/>
          <a:p>
            <a:pPr algn="ctr">
              <a:lnSpc>
                <a:spcPts val="6439"/>
              </a:lnSpc>
              <a:spcBef>
                <a:spcPct val="0"/>
              </a:spcBef>
            </a:pPr>
            <a:r>
              <a:rPr lang="en-US" sz="4599" spc="1044">
                <a:solidFill>
                  <a:srgbClr val="FFFFFF"/>
                </a:solidFill>
                <a:latin typeface="Crimson Pro"/>
                <a:ea typeface="Crimson Pro"/>
                <a:cs typeface="Crimson Pro"/>
                <a:sym typeface="Crimson Pro"/>
              </a:rPr>
              <a:t>INTERNATIONAL MOTHER LANGUAGE DAY FY26</a:t>
            </a:r>
            <a:r>
              <a:rPr lang="en-US" sz="4599" spc="1044">
                <a:solidFill>
                  <a:srgbClr val="000000"/>
                </a:solidFill>
                <a:latin typeface="Crimson Pro"/>
                <a:ea typeface="Crimson Pro"/>
                <a:cs typeface="Crimson Pro"/>
                <a:sym typeface="Crimson Pro"/>
              </a:rPr>
              <a:t> </a:t>
            </a:r>
          </a:p>
        </p:txBody>
      </p:sp>
      <p:sp>
        <p:nvSpPr>
          <p:cNvPr id="5" name="TextBox 5"/>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6" name="TextBox 6"/>
          <p:cNvSpPr txBox="1"/>
          <p:nvPr/>
        </p:nvSpPr>
        <p:spPr>
          <a:xfrm>
            <a:off x="7450931" y="1784615"/>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7" name="TextBox 7"/>
          <p:cNvSpPr txBox="1"/>
          <p:nvPr/>
        </p:nvSpPr>
        <p:spPr>
          <a:xfrm>
            <a:off x="7285062" y="2298330"/>
            <a:ext cx="3727400"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$2,120 </a:t>
            </a:r>
          </a:p>
        </p:txBody>
      </p:sp>
      <p:sp>
        <p:nvSpPr>
          <p:cNvPr id="8" name="TextBox 8"/>
          <p:cNvSpPr txBox="1"/>
          <p:nvPr/>
        </p:nvSpPr>
        <p:spPr>
          <a:xfrm>
            <a:off x="3095236" y="3085983"/>
            <a:ext cx="11699376" cy="2980690"/>
          </a:xfrm>
          <a:prstGeom prst="rect">
            <a:avLst/>
          </a:prstGeom>
        </p:spPr>
        <p:txBody>
          <a:bodyPr lIns="0" tIns="0" rIns="0" bIns="0" rtlCol="0" anchor="t">
            <a:spAutoFit/>
          </a:bodyPr>
          <a:lstStyle/>
          <a:p>
            <a:pPr algn="l">
              <a:lnSpc>
                <a:spcPts val="4759"/>
              </a:lnSpc>
            </a:pPr>
            <a:r>
              <a:rPr lang="en-US" sz="3399">
                <a:solidFill>
                  <a:srgbClr val="FFFFFF"/>
                </a:solidFill>
                <a:latin typeface="Crimson Pro"/>
                <a:ea typeface="Crimson Pro"/>
                <a:cs typeface="Crimson Pro"/>
                <a:sym typeface="Crimson Pro"/>
              </a:rPr>
              <a:t>International mother language day is an event created to recognize all the languages of the various cultures across UH. We are requesting $2,120 to cover the food court of food for the event as well as the tabling and outreach neccessary to truly engage the student body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TextBox 2"/>
          <p:cNvSpPr txBox="1"/>
          <p:nvPr/>
        </p:nvSpPr>
        <p:spPr>
          <a:xfrm>
            <a:off x="1028689" y="871494"/>
            <a:ext cx="16230600" cy="889267"/>
          </a:xfrm>
          <a:prstGeom prst="rect">
            <a:avLst/>
          </a:prstGeom>
        </p:spPr>
        <p:txBody>
          <a:bodyPr lIns="0" tIns="0" rIns="0" bIns="0" rtlCol="0" anchor="t">
            <a:spAutoFit/>
          </a:bodyPr>
          <a:lstStyle/>
          <a:p>
            <a:pPr algn="l">
              <a:lnSpc>
                <a:spcPts val="7160"/>
              </a:lnSpc>
              <a:spcBef>
                <a:spcPct val="0"/>
              </a:spcBef>
            </a:pPr>
            <a:r>
              <a:rPr lang="en-US" sz="5114" spc="1160">
                <a:solidFill>
                  <a:srgbClr val="FFFFFF"/>
                </a:solidFill>
                <a:latin typeface="Crimson Pro"/>
                <a:ea typeface="Crimson Pro"/>
                <a:cs typeface="Crimson Pro"/>
                <a:sym typeface="Crimson Pro"/>
              </a:rPr>
              <a:t>AGENDA KEY TALKING POINTS</a:t>
            </a:r>
          </a:p>
        </p:txBody>
      </p:sp>
      <p:sp>
        <p:nvSpPr>
          <p:cNvPr id="3" name="AutoShape 3"/>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4" name="Freeform 4"/>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5" name="Freeform 5"/>
          <p:cNvSpPr/>
          <p:nvPr/>
        </p:nvSpPr>
        <p:spPr>
          <a:xfrm>
            <a:off x="10236172" y="2407761"/>
            <a:ext cx="7023128" cy="4507868"/>
          </a:xfrm>
          <a:custGeom>
            <a:avLst/>
            <a:gdLst/>
            <a:ahLst/>
            <a:cxnLst/>
            <a:rect l="l" t="t" r="r" b="b"/>
            <a:pathLst>
              <a:path w="7023128" h="4507868">
                <a:moveTo>
                  <a:pt x="0" y="0"/>
                </a:moveTo>
                <a:lnTo>
                  <a:pt x="7023128" y="0"/>
                </a:lnTo>
                <a:lnTo>
                  <a:pt x="7023128" y="4507868"/>
                </a:lnTo>
                <a:lnTo>
                  <a:pt x="0" y="4507868"/>
                </a:lnTo>
                <a:lnTo>
                  <a:pt x="0" y="0"/>
                </a:lnTo>
                <a:close/>
              </a:path>
            </a:pathLst>
          </a:custGeom>
          <a:blipFill>
            <a:blip r:embed="rId3"/>
            <a:stretch>
              <a:fillRect/>
            </a:stretch>
          </a:blipFill>
          <a:ln w="38100" cap="sq">
            <a:solidFill>
              <a:srgbClr val="000000"/>
            </a:solidFill>
            <a:prstDash val="solid"/>
            <a:miter/>
          </a:ln>
        </p:spPr>
        <p:txBody>
          <a:bodyPr/>
          <a:lstStyle/>
          <a:p>
            <a:endParaRPr lang="en-US"/>
          </a:p>
        </p:txBody>
      </p:sp>
      <p:sp>
        <p:nvSpPr>
          <p:cNvPr id="6" name="TextBox 6"/>
          <p:cNvSpPr txBox="1"/>
          <p:nvPr/>
        </p:nvSpPr>
        <p:spPr>
          <a:xfrm>
            <a:off x="1028700" y="2725638"/>
            <a:ext cx="8750945" cy="4740580"/>
          </a:xfrm>
          <a:prstGeom prst="rect">
            <a:avLst/>
          </a:prstGeom>
        </p:spPr>
        <p:txBody>
          <a:bodyPr lIns="0" tIns="0" rIns="0" bIns="0" rtlCol="0" anchor="t">
            <a:spAutoFit/>
          </a:bodyPr>
          <a:lstStyle/>
          <a:p>
            <a:pPr marL="1157869" lvl="1" indent="-578935" algn="l">
              <a:lnSpc>
                <a:spcPts val="7508"/>
              </a:lnSpc>
              <a:buFont typeface="Arial"/>
              <a:buChar char="•"/>
            </a:pPr>
            <a:r>
              <a:rPr lang="en-US" sz="5362">
                <a:solidFill>
                  <a:srgbClr val="FFFFFF"/>
                </a:solidFill>
                <a:latin typeface="Crimson Pro"/>
                <a:ea typeface="Crimson Pro"/>
                <a:cs typeface="Crimson Pro"/>
                <a:sym typeface="Crimson Pro"/>
              </a:rPr>
              <a:t>Mission and Purpose of SGA</a:t>
            </a:r>
          </a:p>
          <a:p>
            <a:pPr marL="1157869" lvl="1" indent="-578935" algn="l">
              <a:lnSpc>
                <a:spcPts val="7508"/>
              </a:lnSpc>
              <a:buFont typeface="Arial"/>
              <a:buChar char="•"/>
            </a:pPr>
            <a:r>
              <a:rPr lang="en-US" sz="5362">
                <a:solidFill>
                  <a:srgbClr val="FFFFFF"/>
                </a:solidFill>
                <a:latin typeface="Crimson Pro"/>
                <a:ea typeface="Crimson Pro"/>
                <a:cs typeface="Crimson Pro"/>
                <a:sym typeface="Crimson Pro"/>
              </a:rPr>
              <a:t>Organizational Structure</a:t>
            </a:r>
          </a:p>
          <a:p>
            <a:pPr marL="1157869" lvl="1" indent="-578935" algn="l">
              <a:lnSpc>
                <a:spcPts val="7508"/>
              </a:lnSpc>
              <a:buFont typeface="Arial"/>
              <a:buChar char="•"/>
            </a:pPr>
            <a:r>
              <a:rPr lang="en-US" sz="5362">
                <a:solidFill>
                  <a:srgbClr val="FFFFFF"/>
                </a:solidFill>
                <a:latin typeface="Crimson Pro"/>
                <a:ea typeface="Crimson Pro"/>
                <a:cs typeface="Crimson Pro"/>
                <a:sym typeface="Crimson Pro"/>
              </a:rPr>
              <a:t>Unit Success &amp; Challenges</a:t>
            </a:r>
          </a:p>
          <a:p>
            <a:pPr marL="1157869" lvl="1" indent="-578935" algn="l">
              <a:lnSpc>
                <a:spcPts val="7508"/>
              </a:lnSpc>
              <a:buFont typeface="Arial"/>
              <a:buChar char="•"/>
            </a:pPr>
            <a:r>
              <a:rPr lang="en-US" sz="5362">
                <a:solidFill>
                  <a:srgbClr val="FFFFFF"/>
                </a:solidFill>
                <a:latin typeface="Crimson Pro"/>
                <a:ea typeface="Crimson Pro"/>
                <a:cs typeface="Crimson Pro"/>
                <a:sym typeface="Crimson Pro"/>
              </a:rPr>
              <a:t>Events &amp; Collaborations </a:t>
            </a:r>
          </a:p>
          <a:p>
            <a:pPr marL="1157869" lvl="1" indent="-578935" algn="l">
              <a:lnSpc>
                <a:spcPts val="7508"/>
              </a:lnSpc>
              <a:buFont typeface="Arial"/>
              <a:buChar char="•"/>
            </a:pPr>
            <a:r>
              <a:rPr lang="en-US" sz="5362">
                <a:solidFill>
                  <a:srgbClr val="FFFFFF"/>
                </a:solidFill>
                <a:latin typeface="Crimson Pro"/>
                <a:ea typeface="Crimson Pro"/>
                <a:cs typeface="Crimson Pro"/>
                <a:sym typeface="Crimson Pro"/>
              </a:rPr>
              <a:t>Request Overview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AutoShape 3"/>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4" name="TextBox 4"/>
          <p:cNvSpPr txBox="1"/>
          <p:nvPr/>
        </p:nvSpPr>
        <p:spPr>
          <a:xfrm>
            <a:off x="1635249" y="668522"/>
            <a:ext cx="15017502" cy="821056"/>
          </a:xfrm>
          <a:prstGeom prst="rect">
            <a:avLst/>
          </a:prstGeom>
        </p:spPr>
        <p:txBody>
          <a:bodyPr lIns="0" tIns="0" rIns="0" bIns="0" rtlCol="0" anchor="t">
            <a:spAutoFit/>
          </a:bodyPr>
          <a:lstStyle/>
          <a:p>
            <a:pPr algn="ctr">
              <a:lnSpc>
                <a:spcPts val="6719"/>
              </a:lnSpc>
              <a:spcBef>
                <a:spcPct val="0"/>
              </a:spcBef>
            </a:pPr>
            <a:r>
              <a:rPr lang="en-US" sz="4799" spc="1089">
                <a:solidFill>
                  <a:srgbClr val="FFFFFF"/>
                </a:solidFill>
                <a:latin typeface="Crimson Pro"/>
                <a:ea typeface="Crimson Pro"/>
                <a:cs typeface="Crimson Pro"/>
                <a:sym typeface="Crimson Pro"/>
              </a:rPr>
              <a:t>SGA SENATE FORUM/CONFERENCE FY26</a:t>
            </a:r>
            <a:r>
              <a:rPr lang="en-US" sz="4799" spc="1089">
                <a:solidFill>
                  <a:srgbClr val="000000"/>
                </a:solidFill>
                <a:latin typeface="Crimson Pro"/>
                <a:ea typeface="Crimson Pro"/>
                <a:cs typeface="Crimson Pro"/>
                <a:sym typeface="Crimson Pro"/>
              </a:rPr>
              <a:t> </a:t>
            </a:r>
          </a:p>
        </p:txBody>
      </p:sp>
      <p:sp>
        <p:nvSpPr>
          <p:cNvPr id="5" name="TextBox 5"/>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6" name="TextBox 6"/>
          <p:cNvSpPr txBox="1"/>
          <p:nvPr/>
        </p:nvSpPr>
        <p:spPr>
          <a:xfrm>
            <a:off x="7450931" y="1804747"/>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7" name="TextBox 7"/>
          <p:cNvSpPr txBox="1"/>
          <p:nvPr/>
        </p:nvSpPr>
        <p:spPr>
          <a:xfrm>
            <a:off x="7285062" y="2318462"/>
            <a:ext cx="3727400"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$2,120 </a:t>
            </a:r>
          </a:p>
        </p:txBody>
      </p:sp>
      <p:sp>
        <p:nvSpPr>
          <p:cNvPr id="8" name="TextBox 8"/>
          <p:cNvSpPr txBox="1"/>
          <p:nvPr/>
        </p:nvSpPr>
        <p:spPr>
          <a:xfrm>
            <a:off x="3232791" y="3213177"/>
            <a:ext cx="12570001" cy="2980690"/>
          </a:xfrm>
          <a:prstGeom prst="rect">
            <a:avLst/>
          </a:prstGeom>
        </p:spPr>
        <p:txBody>
          <a:bodyPr lIns="0" tIns="0" rIns="0" bIns="0" rtlCol="0" anchor="t">
            <a:spAutoFit/>
          </a:bodyPr>
          <a:lstStyle/>
          <a:p>
            <a:pPr algn="l">
              <a:lnSpc>
                <a:spcPts val="4759"/>
              </a:lnSpc>
            </a:pPr>
            <a:r>
              <a:rPr lang="en-US" sz="3399">
                <a:solidFill>
                  <a:srgbClr val="FFFFFF"/>
                </a:solidFill>
                <a:latin typeface="Crimson Pro"/>
                <a:ea typeface="Crimson Pro"/>
                <a:cs typeface="Crimson Pro"/>
                <a:sym typeface="Crimson Pro"/>
              </a:rPr>
              <a:t>The SGA Senate Forum is an oppurtunity to bring a greater awarness and engagement with students specifically by interacting with Senator Candiates from all parties in the election. SGA is requesting $2,120 to cover the cost of food, tabling as well as the marketing and outreach necessary for a event of this size.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5006377" y="7679593"/>
            <a:ext cx="2442870" cy="2422513"/>
          </a:xfrm>
          <a:custGeom>
            <a:avLst/>
            <a:gdLst/>
            <a:ahLst/>
            <a:cxnLst/>
            <a:rect l="l" t="t" r="r" b="b"/>
            <a:pathLst>
              <a:path w="2442870" h="2422513">
                <a:moveTo>
                  <a:pt x="0" y="0"/>
                </a:moveTo>
                <a:lnTo>
                  <a:pt x="2442871" y="0"/>
                </a:lnTo>
                <a:lnTo>
                  <a:pt x="2442871" y="2422513"/>
                </a:lnTo>
                <a:lnTo>
                  <a:pt x="0" y="242251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525" y="12141"/>
            <a:ext cx="18278475" cy="1668781"/>
          </a:xfrm>
          <a:prstGeom prst="rect">
            <a:avLst/>
          </a:prstGeom>
        </p:spPr>
        <p:txBody>
          <a:bodyPr lIns="0" tIns="0" rIns="0" bIns="0" rtlCol="0" anchor="t">
            <a:spAutoFit/>
          </a:bodyPr>
          <a:lstStyle/>
          <a:p>
            <a:pPr algn="ctr">
              <a:lnSpc>
                <a:spcPts val="6719"/>
              </a:lnSpc>
              <a:spcBef>
                <a:spcPct val="0"/>
              </a:spcBef>
            </a:pPr>
            <a:r>
              <a:rPr lang="en-US" sz="4799" spc="1089">
                <a:solidFill>
                  <a:srgbClr val="FFFFFF"/>
                </a:solidFill>
                <a:latin typeface="Crimson Pro"/>
                <a:ea typeface="Crimson Pro"/>
                <a:cs typeface="Crimson Pro"/>
                <a:sym typeface="Crimson Pro"/>
              </a:rPr>
              <a:t>SHIELA JACKSON LEE EMERGING LEADERS PROGRAM FY26</a:t>
            </a:r>
            <a:r>
              <a:rPr lang="en-US" sz="4799" spc="1089">
                <a:solidFill>
                  <a:srgbClr val="000000"/>
                </a:solidFill>
                <a:latin typeface="Crimson Pro"/>
                <a:ea typeface="Crimson Pro"/>
                <a:cs typeface="Crimson Pro"/>
                <a:sym typeface="Crimson Pro"/>
              </a:rPr>
              <a:t> </a:t>
            </a:r>
          </a:p>
        </p:txBody>
      </p:sp>
      <p:sp>
        <p:nvSpPr>
          <p:cNvPr id="4" name="AutoShape 4"/>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6" name="TextBox 6"/>
          <p:cNvSpPr txBox="1"/>
          <p:nvPr/>
        </p:nvSpPr>
        <p:spPr>
          <a:xfrm>
            <a:off x="7450931" y="1804747"/>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7" name="TextBox 7"/>
          <p:cNvSpPr txBox="1"/>
          <p:nvPr/>
        </p:nvSpPr>
        <p:spPr>
          <a:xfrm>
            <a:off x="7279332" y="2318462"/>
            <a:ext cx="3738860"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$1,590 </a:t>
            </a:r>
          </a:p>
        </p:txBody>
      </p:sp>
      <p:sp>
        <p:nvSpPr>
          <p:cNvPr id="8" name="TextBox 8"/>
          <p:cNvSpPr txBox="1"/>
          <p:nvPr/>
        </p:nvSpPr>
        <p:spPr>
          <a:xfrm>
            <a:off x="2547192" y="2994102"/>
            <a:ext cx="13680621" cy="5137052"/>
          </a:xfrm>
          <a:prstGeom prst="rect">
            <a:avLst/>
          </a:prstGeom>
        </p:spPr>
        <p:txBody>
          <a:bodyPr lIns="0" tIns="0" rIns="0" bIns="0" rtlCol="0" anchor="t">
            <a:spAutoFit/>
          </a:bodyPr>
          <a:lstStyle/>
          <a:p>
            <a:pPr algn="l">
              <a:lnSpc>
                <a:spcPts val="4555"/>
              </a:lnSpc>
            </a:pPr>
            <a:r>
              <a:rPr lang="en-US" sz="3253">
                <a:solidFill>
                  <a:srgbClr val="FFFFFF"/>
                </a:solidFill>
                <a:latin typeface="Crimson Pro"/>
                <a:ea typeface="Crimson Pro"/>
                <a:cs typeface="Crimson Pro"/>
                <a:sym typeface="Crimson Pro"/>
              </a:rPr>
              <a:t>The SJL Emerging Leaders Program aims to develop future campus and community leaders through interactive learning experiences and internships within SGA. As the responsibilities of the Emerging Leaders within our organization have expanded, the 61st administration would like to increase the funding of the program to improve further the outcome of the program and the student-to-student engagement rate within the program. Hereby, creating the leaders of tomorrow within the organization and the university. $1,500 would cover all the event expenses including, food, outreach/collaboration, marketing, decorations, etc and $90 would cover the business and administrative fees.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634928" y="669366"/>
            <a:ext cx="13008620" cy="821056"/>
          </a:xfrm>
          <a:prstGeom prst="rect">
            <a:avLst/>
          </a:prstGeom>
        </p:spPr>
        <p:txBody>
          <a:bodyPr lIns="0" tIns="0" rIns="0" bIns="0" rtlCol="0" anchor="t">
            <a:spAutoFit/>
          </a:bodyPr>
          <a:lstStyle/>
          <a:p>
            <a:pPr algn="ctr">
              <a:lnSpc>
                <a:spcPts val="6719"/>
              </a:lnSpc>
              <a:spcBef>
                <a:spcPct val="0"/>
              </a:spcBef>
            </a:pPr>
            <a:r>
              <a:rPr lang="en-US" sz="4799" spc="1089">
                <a:solidFill>
                  <a:srgbClr val="FFFFFF"/>
                </a:solidFill>
                <a:latin typeface="Crimson Pro"/>
                <a:ea typeface="Crimson Pro"/>
                <a:cs typeface="Crimson Pro"/>
                <a:sym typeface="Crimson Pro"/>
              </a:rPr>
              <a:t>STIPEND FOR ATTORNEY GENERAL</a:t>
            </a:r>
            <a:r>
              <a:rPr lang="en-US" sz="4799" spc="1089">
                <a:solidFill>
                  <a:srgbClr val="000000"/>
                </a:solidFill>
                <a:latin typeface="Crimson Pro"/>
                <a:ea typeface="Crimson Pro"/>
                <a:cs typeface="Crimson Pro"/>
                <a:sym typeface="Crimson Pro"/>
              </a:rPr>
              <a:t> </a:t>
            </a:r>
          </a:p>
        </p:txBody>
      </p:sp>
      <p:sp>
        <p:nvSpPr>
          <p:cNvPr id="4" name="AutoShape 4"/>
          <p:cNvSpPr/>
          <p:nvPr/>
        </p:nvSpPr>
        <p:spPr>
          <a:xfrm>
            <a:off x="1842878" y="1680922"/>
            <a:ext cx="14173169" cy="0"/>
          </a:xfrm>
          <a:prstGeom prst="line">
            <a:avLst/>
          </a:prstGeom>
          <a:ln w="3810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9139238" y="4793932"/>
            <a:ext cx="9525" cy="622935"/>
          </a:xfrm>
          <a:prstGeom prst="rect">
            <a:avLst/>
          </a:prstGeom>
        </p:spPr>
        <p:txBody>
          <a:bodyPr lIns="0" tIns="0" rIns="0" bIns="0" rtlCol="0" anchor="t">
            <a:spAutoFit/>
          </a:bodyPr>
          <a:lstStyle/>
          <a:p>
            <a:pPr algn="ctr">
              <a:lnSpc>
                <a:spcPts val="5040"/>
              </a:lnSpc>
            </a:pPr>
            <a:endParaRPr/>
          </a:p>
        </p:txBody>
      </p:sp>
      <p:sp>
        <p:nvSpPr>
          <p:cNvPr id="6" name="TextBox 6"/>
          <p:cNvSpPr txBox="1"/>
          <p:nvPr/>
        </p:nvSpPr>
        <p:spPr>
          <a:xfrm>
            <a:off x="7450931" y="1804747"/>
            <a:ext cx="3376612"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One - Time Request</a:t>
            </a:r>
          </a:p>
        </p:txBody>
      </p:sp>
      <p:sp>
        <p:nvSpPr>
          <p:cNvPr id="7" name="TextBox 7"/>
          <p:cNvSpPr txBox="1"/>
          <p:nvPr/>
        </p:nvSpPr>
        <p:spPr>
          <a:xfrm>
            <a:off x="7307610" y="2318462"/>
            <a:ext cx="3682305" cy="580390"/>
          </a:xfrm>
          <a:prstGeom prst="rect">
            <a:avLst/>
          </a:prstGeom>
        </p:spPr>
        <p:txBody>
          <a:bodyPr lIns="0" tIns="0" rIns="0" bIns="0" rtlCol="0" anchor="t">
            <a:spAutoFit/>
          </a:bodyPr>
          <a:lstStyle/>
          <a:p>
            <a:pPr algn="ctr">
              <a:lnSpc>
                <a:spcPts val="4759"/>
              </a:lnSpc>
            </a:pPr>
            <a:r>
              <a:rPr lang="en-US" sz="3399">
                <a:solidFill>
                  <a:srgbClr val="FFFFFF"/>
                </a:solidFill>
                <a:latin typeface="Crimson Pro"/>
                <a:ea typeface="Crimson Pro"/>
                <a:cs typeface="Crimson Pro"/>
                <a:sym typeface="Crimson Pro"/>
              </a:rPr>
              <a:t>Total Request: $1,272 </a:t>
            </a:r>
          </a:p>
        </p:txBody>
      </p:sp>
      <p:sp>
        <p:nvSpPr>
          <p:cNvPr id="8" name="TextBox 8"/>
          <p:cNvSpPr txBox="1"/>
          <p:nvPr/>
        </p:nvSpPr>
        <p:spPr>
          <a:xfrm>
            <a:off x="3005197" y="3213177"/>
            <a:ext cx="12287132" cy="2980690"/>
          </a:xfrm>
          <a:prstGeom prst="rect">
            <a:avLst/>
          </a:prstGeom>
        </p:spPr>
        <p:txBody>
          <a:bodyPr lIns="0" tIns="0" rIns="0" bIns="0" rtlCol="0" anchor="t">
            <a:spAutoFit/>
          </a:bodyPr>
          <a:lstStyle/>
          <a:p>
            <a:pPr algn="l">
              <a:lnSpc>
                <a:spcPts val="4759"/>
              </a:lnSpc>
            </a:pPr>
            <a:r>
              <a:rPr lang="en-US" sz="3399">
                <a:solidFill>
                  <a:srgbClr val="FFFFFF"/>
                </a:solidFill>
                <a:latin typeface="Crimson Pro"/>
                <a:ea typeface="Crimson Pro"/>
                <a:cs typeface="Crimson Pro"/>
                <a:sym typeface="Crimson Pro"/>
              </a:rPr>
              <a:t>The attorney general is a crucial portion of SGA and carries out extensive duties with the stipend for the position it brings about greater interaction for students to apply for the position as well as accurelty compensate the student for the responsibilities necessary for the position.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txBody>
          <a:bodyPr/>
          <a:lstStyle/>
          <a:p>
            <a:endParaRPr lang="en-US"/>
          </a:p>
        </p:txBody>
      </p:sp>
      <p:sp>
        <p:nvSpPr>
          <p:cNvPr id="3" name="AutoShape 3"/>
          <p:cNvSpPr/>
          <p:nvPr/>
        </p:nvSpPr>
        <p:spPr>
          <a:xfrm flipV="1">
            <a:off x="1028706" y="4514765"/>
            <a:ext cx="16230594" cy="38509"/>
          </a:xfrm>
          <a:prstGeom prst="line">
            <a:avLst/>
          </a:prstGeom>
          <a:ln w="9525" cap="flat">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0" y="0"/>
            <a:ext cx="18288000" cy="10287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FFFFFF">
                <a:alpha val="33725"/>
              </a:srgbClr>
            </a:solidFill>
          </p:spPr>
          <p:txBody>
            <a:bodyPr/>
            <a:lstStyle/>
            <a:p>
              <a:endParaRPr lang="en-US"/>
            </a:p>
          </p:txBody>
        </p:sp>
        <p:sp>
          <p:nvSpPr>
            <p:cNvPr id="6" name="TextBox 6"/>
            <p:cNvSpPr txBox="1"/>
            <p:nvPr/>
          </p:nvSpPr>
          <p:spPr>
            <a:xfrm>
              <a:off x="0" y="-95250"/>
              <a:ext cx="4816593" cy="2804583"/>
            </a:xfrm>
            <a:prstGeom prst="rect">
              <a:avLst/>
            </a:prstGeom>
          </p:spPr>
          <p:txBody>
            <a:bodyPr lIns="50800" tIns="50800" rIns="50800" bIns="50800" rtlCol="0" anchor="ctr"/>
            <a:lstStyle/>
            <a:p>
              <a:pPr algn="ctr">
                <a:lnSpc>
                  <a:spcPts val="3220"/>
                </a:lnSpc>
              </a:pPr>
              <a:endParaRPr/>
            </a:p>
          </p:txBody>
        </p:sp>
      </p:grpSp>
      <p:sp>
        <p:nvSpPr>
          <p:cNvPr id="7" name="Freeform 7"/>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006882" y="4728792"/>
            <a:ext cx="16230600" cy="648601"/>
          </a:xfrm>
          <a:prstGeom prst="rect">
            <a:avLst/>
          </a:prstGeom>
        </p:spPr>
        <p:txBody>
          <a:bodyPr lIns="0" tIns="0" rIns="0" bIns="0" rtlCol="0" anchor="t">
            <a:spAutoFit/>
          </a:bodyPr>
          <a:lstStyle/>
          <a:p>
            <a:pPr algn="l">
              <a:lnSpc>
                <a:spcPts val="5200"/>
              </a:lnSpc>
              <a:spcBef>
                <a:spcPct val="0"/>
              </a:spcBef>
            </a:pPr>
            <a:r>
              <a:rPr lang="en-US" sz="3714" spc="843">
                <a:solidFill>
                  <a:srgbClr val="000000"/>
                </a:solidFill>
                <a:latin typeface="Crimson Pro"/>
                <a:ea typeface="Crimson Pro"/>
                <a:cs typeface="Crimson Pro"/>
                <a:sym typeface="Crimson Pro"/>
              </a:rPr>
              <a:t>STUDENT GOVERNMENT ASSOCIATION</a:t>
            </a:r>
          </a:p>
        </p:txBody>
      </p:sp>
      <p:sp>
        <p:nvSpPr>
          <p:cNvPr id="9" name="TextBox 9"/>
          <p:cNvSpPr txBox="1"/>
          <p:nvPr/>
        </p:nvSpPr>
        <p:spPr>
          <a:xfrm>
            <a:off x="850974" y="2322891"/>
            <a:ext cx="16408332" cy="2093608"/>
          </a:xfrm>
          <a:prstGeom prst="rect">
            <a:avLst/>
          </a:prstGeom>
        </p:spPr>
        <p:txBody>
          <a:bodyPr lIns="0" tIns="0" rIns="0" bIns="0" rtlCol="0" anchor="t">
            <a:spAutoFit/>
          </a:bodyPr>
          <a:lstStyle/>
          <a:p>
            <a:pPr algn="l">
              <a:lnSpc>
                <a:spcPts val="15250"/>
              </a:lnSpc>
            </a:pPr>
            <a:r>
              <a:rPr lang="en-US" sz="16758" spc="83">
                <a:solidFill>
                  <a:srgbClr val="000000"/>
                </a:solidFill>
                <a:latin typeface="Crimson Pro"/>
                <a:ea typeface="Crimson Pro"/>
                <a:cs typeface="Crimson Pro"/>
                <a:sym typeface="Crimson Pro"/>
              </a:rPr>
              <a:t>Thank you!</a:t>
            </a:r>
          </a:p>
        </p:txBody>
      </p:sp>
      <p:sp>
        <p:nvSpPr>
          <p:cNvPr id="10" name="TextBox 10"/>
          <p:cNvSpPr txBox="1"/>
          <p:nvPr/>
        </p:nvSpPr>
        <p:spPr>
          <a:xfrm>
            <a:off x="850974" y="7821930"/>
            <a:ext cx="7862435" cy="1741170"/>
          </a:xfrm>
          <a:prstGeom prst="rect">
            <a:avLst/>
          </a:prstGeom>
        </p:spPr>
        <p:txBody>
          <a:bodyPr lIns="0" tIns="0" rIns="0" bIns="0" rtlCol="0" anchor="t">
            <a:spAutoFit/>
          </a:bodyPr>
          <a:lstStyle/>
          <a:p>
            <a:pPr algn="l">
              <a:lnSpc>
                <a:spcPts val="3450"/>
              </a:lnSpc>
            </a:pPr>
            <a:r>
              <a:rPr lang="en-US" sz="2300">
                <a:solidFill>
                  <a:srgbClr val="000000"/>
                </a:solidFill>
                <a:latin typeface="Crimson Pro"/>
                <a:ea typeface="Crimson Pro"/>
                <a:cs typeface="Crimson Pro"/>
                <a:sym typeface="Crimson Pro"/>
              </a:rPr>
              <a:t>Diego Arriaga, Student Body President </a:t>
            </a:r>
          </a:p>
          <a:p>
            <a:pPr algn="l">
              <a:lnSpc>
                <a:spcPts val="3450"/>
              </a:lnSpc>
            </a:pPr>
            <a:r>
              <a:rPr lang="en-US" sz="2300">
                <a:solidFill>
                  <a:srgbClr val="000000"/>
                </a:solidFill>
                <a:latin typeface="Crimson Pro"/>
                <a:ea typeface="Crimson Pro"/>
                <a:cs typeface="Crimson Pro"/>
                <a:sym typeface="Crimson Pro"/>
              </a:rPr>
              <a:t>Austin Craig, Student Body Vice-President </a:t>
            </a:r>
          </a:p>
          <a:p>
            <a:pPr algn="l">
              <a:lnSpc>
                <a:spcPts val="3450"/>
              </a:lnSpc>
            </a:pPr>
            <a:r>
              <a:rPr lang="en-US" sz="2300">
                <a:solidFill>
                  <a:srgbClr val="000000"/>
                </a:solidFill>
                <a:latin typeface="Crimson Pro"/>
                <a:ea typeface="Crimson Pro"/>
                <a:cs typeface="Crimson Pro"/>
                <a:sym typeface="Crimson Pro"/>
              </a:rPr>
              <a:t>Daniela Gonzalez, Chief of Staff</a:t>
            </a:r>
          </a:p>
          <a:p>
            <a:pPr algn="l">
              <a:lnSpc>
                <a:spcPts val="3450"/>
              </a:lnSpc>
            </a:pPr>
            <a:r>
              <a:rPr lang="en-US" sz="2300">
                <a:solidFill>
                  <a:srgbClr val="000000"/>
                </a:solidFill>
                <a:latin typeface="Crimson Pro"/>
                <a:ea typeface="Crimson Pro"/>
                <a:cs typeface="Crimson Pro"/>
                <a:sym typeface="Crimson Pro"/>
              </a:rPr>
              <a:t>28th October, 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0" y="-241298"/>
            <a:ext cx="7800209" cy="10769597"/>
            <a:chOff x="0" y="0"/>
            <a:chExt cx="2054376" cy="2836437"/>
          </a:xfrm>
        </p:grpSpPr>
        <p:sp>
          <p:nvSpPr>
            <p:cNvPr id="4" name="Freeform 4"/>
            <p:cNvSpPr/>
            <p:nvPr/>
          </p:nvSpPr>
          <p:spPr>
            <a:xfrm>
              <a:off x="0" y="0"/>
              <a:ext cx="2054376" cy="2836437"/>
            </a:xfrm>
            <a:custGeom>
              <a:avLst/>
              <a:gdLst/>
              <a:ahLst/>
              <a:cxnLst/>
              <a:rect l="l" t="t" r="r" b="b"/>
              <a:pathLst>
                <a:path w="2054376" h="2836437">
                  <a:moveTo>
                    <a:pt x="0" y="0"/>
                  </a:moveTo>
                  <a:lnTo>
                    <a:pt x="2054376" y="0"/>
                  </a:lnTo>
                  <a:lnTo>
                    <a:pt x="2054376" y="2836437"/>
                  </a:lnTo>
                  <a:lnTo>
                    <a:pt x="0" y="2836437"/>
                  </a:lnTo>
                  <a:close/>
                </a:path>
              </a:pathLst>
            </a:custGeom>
            <a:solidFill>
              <a:srgbClr val="FFFFFF"/>
            </a:solidFill>
          </p:spPr>
          <p:txBody>
            <a:bodyPr/>
            <a:lstStyle/>
            <a:p>
              <a:endParaRPr lang="en-US"/>
            </a:p>
          </p:txBody>
        </p:sp>
        <p:sp>
          <p:nvSpPr>
            <p:cNvPr id="5" name="TextBox 5"/>
            <p:cNvSpPr txBox="1"/>
            <p:nvPr/>
          </p:nvSpPr>
          <p:spPr>
            <a:xfrm>
              <a:off x="0" y="-38100"/>
              <a:ext cx="2054376" cy="2874537"/>
            </a:xfrm>
            <a:prstGeom prst="rect">
              <a:avLst/>
            </a:prstGeom>
          </p:spPr>
          <p:txBody>
            <a:bodyPr lIns="50800" tIns="50800" rIns="50800" bIns="50800" rtlCol="0" anchor="ctr"/>
            <a:lstStyle/>
            <a:p>
              <a:pPr algn="ctr">
                <a:lnSpc>
                  <a:spcPts val="2123"/>
                </a:lnSpc>
              </a:pPr>
              <a:endParaRPr/>
            </a:p>
          </p:txBody>
        </p:sp>
      </p:grpSp>
      <p:sp>
        <p:nvSpPr>
          <p:cNvPr id="6" name="AutoShape 6"/>
          <p:cNvSpPr/>
          <p:nvPr/>
        </p:nvSpPr>
        <p:spPr>
          <a:xfrm flipV="1">
            <a:off x="1006877" y="1582735"/>
            <a:ext cx="16230594" cy="38509"/>
          </a:xfrm>
          <a:prstGeom prst="line">
            <a:avLst/>
          </a:prstGeom>
          <a:ln w="9525" cap="flat">
            <a:solidFill>
              <a:srgbClr val="FFFFFF"/>
            </a:solidFill>
            <a:prstDash val="solid"/>
            <a:headEnd type="none" w="sm" len="sm"/>
            <a:tailEnd type="none" w="sm" len="sm"/>
          </a:ln>
        </p:spPr>
        <p:txBody>
          <a:bodyPr/>
          <a:lstStyle/>
          <a:p>
            <a:endParaRPr lang="en-US"/>
          </a:p>
        </p:txBody>
      </p:sp>
      <p:grpSp>
        <p:nvGrpSpPr>
          <p:cNvPr id="7" name="Group 7"/>
          <p:cNvGrpSpPr/>
          <p:nvPr/>
        </p:nvGrpSpPr>
        <p:grpSpPr>
          <a:xfrm>
            <a:off x="706935" y="2391813"/>
            <a:ext cx="6666359" cy="6565878"/>
            <a:chOff x="0" y="0"/>
            <a:chExt cx="8888478" cy="8754504"/>
          </a:xfrm>
        </p:grpSpPr>
        <p:sp>
          <p:nvSpPr>
            <p:cNvPr id="8" name="Freeform 8"/>
            <p:cNvSpPr/>
            <p:nvPr/>
          </p:nvSpPr>
          <p:spPr>
            <a:xfrm>
              <a:off x="4536865" y="0"/>
              <a:ext cx="4351614" cy="5445189"/>
            </a:xfrm>
            <a:custGeom>
              <a:avLst/>
              <a:gdLst/>
              <a:ahLst/>
              <a:cxnLst/>
              <a:rect l="l" t="t" r="r" b="b"/>
              <a:pathLst>
                <a:path w="4351614" h="5445189">
                  <a:moveTo>
                    <a:pt x="0" y="0"/>
                  </a:moveTo>
                  <a:lnTo>
                    <a:pt x="4351613" y="0"/>
                  </a:lnTo>
                  <a:lnTo>
                    <a:pt x="4351613" y="5445189"/>
                  </a:lnTo>
                  <a:lnTo>
                    <a:pt x="0" y="5445189"/>
                  </a:lnTo>
                  <a:lnTo>
                    <a:pt x="0" y="0"/>
                  </a:lnTo>
                  <a:close/>
                </a:path>
              </a:pathLst>
            </a:custGeom>
            <a:blipFill>
              <a:blip r:embed="rId3"/>
              <a:stretch>
                <a:fillRect l="-1114" r="-1114"/>
              </a:stretch>
            </a:blipFill>
          </p:spPr>
          <p:txBody>
            <a:bodyPr/>
            <a:lstStyle/>
            <a:p>
              <a:endParaRPr lang="en-US"/>
            </a:p>
          </p:txBody>
        </p:sp>
        <p:sp>
          <p:nvSpPr>
            <p:cNvPr id="9" name="Freeform 9"/>
            <p:cNvSpPr/>
            <p:nvPr/>
          </p:nvSpPr>
          <p:spPr>
            <a:xfrm>
              <a:off x="0" y="0"/>
              <a:ext cx="4351614" cy="5445189"/>
            </a:xfrm>
            <a:custGeom>
              <a:avLst/>
              <a:gdLst/>
              <a:ahLst/>
              <a:cxnLst/>
              <a:rect l="l" t="t" r="r" b="b"/>
              <a:pathLst>
                <a:path w="4351614" h="5445189">
                  <a:moveTo>
                    <a:pt x="0" y="0"/>
                  </a:moveTo>
                  <a:lnTo>
                    <a:pt x="4351614" y="0"/>
                  </a:lnTo>
                  <a:lnTo>
                    <a:pt x="4351614" y="5445189"/>
                  </a:lnTo>
                  <a:lnTo>
                    <a:pt x="0" y="5445189"/>
                  </a:lnTo>
                  <a:lnTo>
                    <a:pt x="0" y="0"/>
                  </a:lnTo>
                  <a:close/>
                </a:path>
              </a:pathLst>
            </a:custGeom>
            <a:blipFill>
              <a:blip r:embed="rId4"/>
              <a:stretch>
                <a:fillRect/>
              </a:stretch>
            </a:blipFill>
          </p:spPr>
          <p:txBody>
            <a:bodyPr/>
            <a:lstStyle/>
            <a:p>
              <a:endParaRPr lang="en-US"/>
            </a:p>
          </p:txBody>
        </p:sp>
        <p:sp>
          <p:nvSpPr>
            <p:cNvPr id="10" name="Freeform 10"/>
            <p:cNvSpPr/>
            <p:nvPr/>
          </p:nvSpPr>
          <p:spPr>
            <a:xfrm>
              <a:off x="0" y="5660962"/>
              <a:ext cx="4351614" cy="3093542"/>
            </a:xfrm>
            <a:custGeom>
              <a:avLst/>
              <a:gdLst/>
              <a:ahLst/>
              <a:cxnLst/>
              <a:rect l="l" t="t" r="r" b="b"/>
              <a:pathLst>
                <a:path w="4351614" h="3093542">
                  <a:moveTo>
                    <a:pt x="0" y="0"/>
                  </a:moveTo>
                  <a:lnTo>
                    <a:pt x="4351614" y="0"/>
                  </a:lnTo>
                  <a:lnTo>
                    <a:pt x="4351614" y="3093542"/>
                  </a:lnTo>
                  <a:lnTo>
                    <a:pt x="0" y="3093542"/>
                  </a:lnTo>
                  <a:lnTo>
                    <a:pt x="0" y="0"/>
                  </a:lnTo>
                  <a:close/>
                </a:path>
              </a:pathLst>
            </a:custGeom>
            <a:blipFill>
              <a:blip r:embed="rId5"/>
              <a:stretch>
                <a:fillRect l="-4009" b="-9731"/>
              </a:stretch>
            </a:blipFill>
          </p:spPr>
          <p:txBody>
            <a:bodyPr/>
            <a:lstStyle/>
            <a:p>
              <a:endParaRPr lang="en-US"/>
            </a:p>
          </p:txBody>
        </p:sp>
        <p:sp>
          <p:nvSpPr>
            <p:cNvPr id="11" name="Freeform 11"/>
            <p:cNvSpPr/>
            <p:nvPr/>
          </p:nvSpPr>
          <p:spPr>
            <a:xfrm>
              <a:off x="4536865" y="5660962"/>
              <a:ext cx="4351614" cy="3093542"/>
            </a:xfrm>
            <a:custGeom>
              <a:avLst/>
              <a:gdLst/>
              <a:ahLst/>
              <a:cxnLst/>
              <a:rect l="l" t="t" r="r" b="b"/>
              <a:pathLst>
                <a:path w="4351614" h="3093542">
                  <a:moveTo>
                    <a:pt x="0" y="0"/>
                  </a:moveTo>
                  <a:lnTo>
                    <a:pt x="4351613" y="0"/>
                  </a:lnTo>
                  <a:lnTo>
                    <a:pt x="4351613" y="3093542"/>
                  </a:lnTo>
                  <a:lnTo>
                    <a:pt x="0" y="3093542"/>
                  </a:lnTo>
                  <a:lnTo>
                    <a:pt x="0" y="0"/>
                  </a:lnTo>
                  <a:close/>
                </a:path>
              </a:pathLst>
            </a:custGeom>
            <a:blipFill>
              <a:blip r:embed="rId6"/>
              <a:stretch>
                <a:fillRect l="-6142" r="-13021" b="-6942"/>
              </a:stretch>
            </a:blipFill>
          </p:spPr>
          <p:txBody>
            <a:bodyPr/>
            <a:lstStyle/>
            <a:p>
              <a:endParaRPr lang="en-US"/>
            </a:p>
          </p:txBody>
        </p:sp>
      </p:grpSp>
      <p:sp>
        <p:nvSpPr>
          <p:cNvPr id="12" name="TextBox 12"/>
          <p:cNvSpPr txBox="1"/>
          <p:nvPr/>
        </p:nvSpPr>
        <p:spPr>
          <a:xfrm>
            <a:off x="8133686" y="2104496"/>
            <a:ext cx="9330264" cy="5380389"/>
          </a:xfrm>
          <a:prstGeom prst="rect">
            <a:avLst/>
          </a:prstGeom>
        </p:spPr>
        <p:txBody>
          <a:bodyPr lIns="0" tIns="0" rIns="0" bIns="0" rtlCol="0" anchor="t">
            <a:spAutoFit/>
          </a:bodyPr>
          <a:lstStyle/>
          <a:p>
            <a:pPr algn="l">
              <a:lnSpc>
                <a:spcPts val="4793"/>
              </a:lnSpc>
            </a:pPr>
            <a:r>
              <a:rPr lang="en-US" sz="3423">
                <a:solidFill>
                  <a:srgbClr val="FFFFFF"/>
                </a:solidFill>
                <a:latin typeface="Crimson Pro"/>
                <a:ea typeface="Crimson Pro"/>
                <a:cs typeface="Crimson Pro"/>
                <a:sym typeface="Crimson Pro"/>
              </a:rPr>
              <a:t>The Student Government Association exists to serve as the official voice through which student opinion may be expressed and </a:t>
            </a:r>
            <a:r>
              <a:rPr lang="en-US" sz="3423" b="1">
                <a:solidFill>
                  <a:srgbClr val="FFFFFF"/>
                </a:solidFill>
                <a:latin typeface="Crimson Pro Bold"/>
                <a:ea typeface="Crimson Pro Bold"/>
                <a:cs typeface="Crimson Pro Bold"/>
                <a:sym typeface="Crimson Pro Bold"/>
              </a:rPr>
              <a:t>empowered </a:t>
            </a:r>
            <a:r>
              <a:rPr lang="en-US" sz="3423">
                <a:solidFill>
                  <a:srgbClr val="FFFFFF"/>
                </a:solidFill>
                <a:latin typeface="Crimson Pro"/>
                <a:ea typeface="Crimson Pro"/>
                <a:cs typeface="Crimson Pro"/>
                <a:sym typeface="Crimson Pro"/>
              </a:rPr>
              <a:t>in the overall policy, decision-making process, and services offered at the University of Houston. As such, the Student Government Association is committed to understanding the needs of students and </a:t>
            </a:r>
            <a:r>
              <a:rPr lang="en-US" sz="3423" b="1">
                <a:solidFill>
                  <a:srgbClr val="FFFFFF"/>
                </a:solidFill>
                <a:latin typeface="Crimson Pro Bold"/>
                <a:ea typeface="Crimson Pro Bold"/>
                <a:cs typeface="Crimson Pro Bold"/>
                <a:sym typeface="Crimson Pro Bold"/>
              </a:rPr>
              <a:t>advocating</a:t>
            </a:r>
            <a:r>
              <a:rPr lang="en-US" sz="3423">
                <a:solidFill>
                  <a:srgbClr val="FFFFFF"/>
                </a:solidFill>
                <a:latin typeface="Crimson Pro"/>
                <a:ea typeface="Crimson Pro"/>
                <a:cs typeface="Crimson Pro"/>
                <a:sym typeface="Crimson Pro"/>
              </a:rPr>
              <a:t> on their behalf. Through continuous interaction with students, faculty, staff, and administration, the </a:t>
            </a:r>
          </a:p>
        </p:txBody>
      </p:sp>
      <p:sp>
        <p:nvSpPr>
          <p:cNvPr id="13" name="TextBox 13"/>
          <p:cNvSpPr txBox="1"/>
          <p:nvPr/>
        </p:nvSpPr>
        <p:spPr>
          <a:xfrm>
            <a:off x="706935" y="393702"/>
            <a:ext cx="9509685" cy="1184271"/>
          </a:xfrm>
          <a:prstGeom prst="rect">
            <a:avLst/>
          </a:prstGeom>
        </p:spPr>
        <p:txBody>
          <a:bodyPr lIns="0" tIns="0" rIns="0" bIns="0" rtlCol="0" anchor="t">
            <a:spAutoFit/>
          </a:bodyPr>
          <a:lstStyle/>
          <a:p>
            <a:pPr algn="l">
              <a:lnSpc>
                <a:spcPts val="9425"/>
              </a:lnSpc>
            </a:pPr>
            <a:r>
              <a:rPr lang="en-US" sz="7250" spc="36">
                <a:solidFill>
                  <a:srgbClr val="000000"/>
                </a:solidFill>
                <a:latin typeface="Crimson Pro"/>
                <a:ea typeface="Crimson Pro"/>
                <a:cs typeface="Crimson Pro"/>
                <a:sym typeface="Crimson Pro"/>
              </a:rPr>
              <a:t>Mission Statement</a:t>
            </a:r>
          </a:p>
        </p:txBody>
      </p:sp>
      <p:sp>
        <p:nvSpPr>
          <p:cNvPr id="14" name="TextBox 14"/>
          <p:cNvSpPr txBox="1"/>
          <p:nvPr/>
        </p:nvSpPr>
        <p:spPr>
          <a:xfrm>
            <a:off x="8133686" y="7418210"/>
            <a:ext cx="7615613" cy="1779939"/>
          </a:xfrm>
          <a:prstGeom prst="rect">
            <a:avLst/>
          </a:prstGeom>
        </p:spPr>
        <p:txBody>
          <a:bodyPr lIns="0" tIns="0" rIns="0" bIns="0" rtlCol="0" anchor="t">
            <a:spAutoFit/>
          </a:bodyPr>
          <a:lstStyle/>
          <a:p>
            <a:pPr algn="l">
              <a:lnSpc>
                <a:spcPts val="4793"/>
              </a:lnSpc>
            </a:pPr>
            <a:r>
              <a:rPr lang="en-US" sz="3423">
                <a:solidFill>
                  <a:srgbClr val="FFFFFF"/>
                </a:solidFill>
                <a:latin typeface="Crimson Pro"/>
                <a:ea typeface="Crimson Pro"/>
                <a:cs typeface="Crimson Pro"/>
                <a:sym typeface="Crimson Pro"/>
              </a:rPr>
              <a:t>organization works to </a:t>
            </a:r>
            <a:r>
              <a:rPr lang="en-US" sz="3423" b="1">
                <a:solidFill>
                  <a:srgbClr val="FFFFFF"/>
                </a:solidFill>
                <a:latin typeface="Crimson Pro Bold"/>
                <a:ea typeface="Crimson Pro Bold"/>
                <a:cs typeface="Crimson Pro Bold"/>
                <a:sym typeface="Crimson Pro Bold"/>
              </a:rPr>
              <a:t>improve and enhance</a:t>
            </a:r>
            <a:r>
              <a:rPr lang="en-US" sz="3423">
                <a:solidFill>
                  <a:srgbClr val="FFFFFF"/>
                </a:solidFill>
                <a:latin typeface="Crimson Pro"/>
                <a:ea typeface="Crimson Pro"/>
                <a:cs typeface="Crimson Pro"/>
                <a:sym typeface="Crimson Pro"/>
              </a:rPr>
              <a:t> the quality of the student experience.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TextBox 2"/>
          <p:cNvSpPr txBox="1"/>
          <p:nvPr/>
        </p:nvSpPr>
        <p:spPr>
          <a:xfrm>
            <a:off x="1006871" y="914400"/>
            <a:ext cx="16230600" cy="872757"/>
          </a:xfrm>
          <a:prstGeom prst="rect">
            <a:avLst/>
          </a:prstGeom>
        </p:spPr>
        <p:txBody>
          <a:bodyPr lIns="0" tIns="0" rIns="0" bIns="0" rtlCol="0" anchor="t">
            <a:spAutoFit/>
          </a:bodyPr>
          <a:lstStyle/>
          <a:p>
            <a:pPr algn="l">
              <a:lnSpc>
                <a:spcPts val="7020"/>
              </a:lnSpc>
              <a:spcBef>
                <a:spcPct val="0"/>
              </a:spcBef>
            </a:pPr>
            <a:r>
              <a:rPr lang="en-US" sz="5014" spc="1138">
                <a:solidFill>
                  <a:srgbClr val="FFFFFF"/>
                </a:solidFill>
                <a:latin typeface="Crimson Pro"/>
                <a:ea typeface="Crimson Pro"/>
                <a:cs typeface="Crimson Pro"/>
                <a:sym typeface="Crimson Pro"/>
              </a:rPr>
              <a:t>UH DSA STRATEGIC VALUES </a:t>
            </a:r>
          </a:p>
        </p:txBody>
      </p:sp>
      <p:sp>
        <p:nvSpPr>
          <p:cNvPr id="3" name="AutoShape 3"/>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4" name="Freeform 4"/>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5" name="Freeform 5"/>
          <p:cNvSpPr/>
          <p:nvPr/>
        </p:nvSpPr>
        <p:spPr>
          <a:xfrm>
            <a:off x="13774572" y="4564542"/>
            <a:ext cx="3462899" cy="2664377"/>
          </a:xfrm>
          <a:custGeom>
            <a:avLst/>
            <a:gdLst/>
            <a:ahLst/>
            <a:cxnLst/>
            <a:rect l="l" t="t" r="r" b="b"/>
            <a:pathLst>
              <a:path w="3462899" h="2664377">
                <a:moveTo>
                  <a:pt x="0" y="0"/>
                </a:moveTo>
                <a:lnTo>
                  <a:pt x="3462899" y="0"/>
                </a:lnTo>
                <a:lnTo>
                  <a:pt x="3462899" y="2664377"/>
                </a:lnTo>
                <a:lnTo>
                  <a:pt x="0" y="2664377"/>
                </a:lnTo>
                <a:lnTo>
                  <a:pt x="0" y="0"/>
                </a:lnTo>
                <a:close/>
              </a:path>
            </a:pathLst>
          </a:custGeom>
          <a:blipFill>
            <a:blip r:embed="rId3"/>
            <a:stretch>
              <a:fillRect l="-9227" t="-25976" r="-8882" b="-19320"/>
            </a:stretch>
          </a:blipFill>
          <a:ln w="38100" cap="sq">
            <a:solidFill>
              <a:srgbClr val="000000"/>
            </a:solidFill>
            <a:prstDash val="solid"/>
            <a:miter/>
          </a:ln>
        </p:spPr>
        <p:txBody>
          <a:bodyPr/>
          <a:lstStyle/>
          <a:p>
            <a:endParaRPr lang="en-US"/>
          </a:p>
        </p:txBody>
      </p:sp>
      <p:sp>
        <p:nvSpPr>
          <p:cNvPr id="6" name="Freeform 6"/>
          <p:cNvSpPr/>
          <p:nvPr/>
        </p:nvSpPr>
        <p:spPr>
          <a:xfrm>
            <a:off x="12176432" y="2028002"/>
            <a:ext cx="2618180" cy="3490906"/>
          </a:xfrm>
          <a:custGeom>
            <a:avLst/>
            <a:gdLst/>
            <a:ahLst/>
            <a:cxnLst/>
            <a:rect l="l" t="t" r="r" b="b"/>
            <a:pathLst>
              <a:path w="2618180" h="3490906">
                <a:moveTo>
                  <a:pt x="0" y="0"/>
                </a:moveTo>
                <a:lnTo>
                  <a:pt x="2618180" y="0"/>
                </a:lnTo>
                <a:lnTo>
                  <a:pt x="2618180" y="3490906"/>
                </a:lnTo>
                <a:lnTo>
                  <a:pt x="0" y="3490906"/>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7" name="TextBox 7"/>
          <p:cNvSpPr txBox="1"/>
          <p:nvPr/>
        </p:nvSpPr>
        <p:spPr>
          <a:xfrm>
            <a:off x="1028700" y="1932752"/>
            <a:ext cx="11144254" cy="3352193"/>
          </a:xfrm>
          <a:prstGeom prst="rect">
            <a:avLst/>
          </a:prstGeom>
        </p:spPr>
        <p:txBody>
          <a:bodyPr lIns="0" tIns="0" rIns="0" bIns="0" rtlCol="0" anchor="t">
            <a:spAutoFit/>
          </a:bodyPr>
          <a:lstStyle/>
          <a:p>
            <a:pPr algn="l">
              <a:lnSpc>
                <a:spcPts val="6333"/>
              </a:lnSpc>
            </a:pPr>
            <a:r>
              <a:rPr lang="en-US" sz="4523" b="1">
                <a:solidFill>
                  <a:srgbClr val="FFFFFF"/>
                </a:solidFill>
                <a:latin typeface="Crimson Pro Bold"/>
                <a:ea typeface="Crimson Pro Bold"/>
                <a:cs typeface="Crimson Pro Bold"/>
                <a:sym typeface="Crimson Pro Bold"/>
              </a:rPr>
              <a:t>Community </a:t>
            </a:r>
          </a:p>
          <a:p>
            <a:pPr marL="717635" lvl="1" indent="-358818" algn="l">
              <a:lnSpc>
                <a:spcPts val="4653"/>
              </a:lnSpc>
              <a:buFont typeface="Arial"/>
              <a:buChar char="•"/>
            </a:pPr>
            <a:r>
              <a:rPr lang="en-US" sz="3323">
                <a:solidFill>
                  <a:srgbClr val="FFFFFF"/>
                </a:solidFill>
                <a:latin typeface="Crimson Pro"/>
                <a:ea typeface="Crimson Pro"/>
                <a:cs typeface="Crimson Pro"/>
                <a:sym typeface="Crimson Pro"/>
              </a:rPr>
              <a:t>SGA is committed to making sure all students in our community have the opportunity to have the best experience possible at the University of Houston  </a:t>
            </a:r>
          </a:p>
          <a:p>
            <a:pPr algn="l">
              <a:lnSpc>
                <a:spcPts val="6333"/>
              </a:lnSpc>
            </a:pPr>
            <a:endParaRPr lang="en-US" sz="3323">
              <a:solidFill>
                <a:srgbClr val="FFFFFF"/>
              </a:solidFill>
              <a:latin typeface="Crimson Pro"/>
              <a:ea typeface="Crimson Pro"/>
              <a:cs typeface="Crimson Pro"/>
              <a:sym typeface="Crimson Pro"/>
            </a:endParaRPr>
          </a:p>
        </p:txBody>
      </p:sp>
      <p:sp>
        <p:nvSpPr>
          <p:cNvPr id="8" name="TextBox 8"/>
          <p:cNvSpPr txBox="1"/>
          <p:nvPr/>
        </p:nvSpPr>
        <p:spPr>
          <a:xfrm>
            <a:off x="1006871" y="4469292"/>
            <a:ext cx="11166083" cy="3137916"/>
          </a:xfrm>
          <a:prstGeom prst="rect">
            <a:avLst/>
          </a:prstGeom>
        </p:spPr>
        <p:txBody>
          <a:bodyPr lIns="0" tIns="0" rIns="0" bIns="0" rtlCol="0" anchor="t">
            <a:spAutoFit/>
          </a:bodyPr>
          <a:lstStyle/>
          <a:p>
            <a:pPr algn="l">
              <a:lnSpc>
                <a:spcPts val="6328"/>
              </a:lnSpc>
            </a:pPr>
            <a:r>
              <a:rPr lang="en-US" sz="4520" b="1">
                <a:solidFill>
                  <a:srgbClr val="FFFFFF"/>
                </a:solidFill>
                <a:latin typeface="Crimson Pro Bold"/>
                <a:ea typeface="Crimson Pro Bold"/>
                <a:cs typeface="Crimson Pro Bold"/>
                <a:sym typeface="Crimson Pro Bold"/>
              </a:rPr>
              <a:t>Collaboration</a:t>
            </a:r>
          </a:p>
          <a:p>
            <a:pPr marL="716789" lvl="1" indent="-358394" algn="l">
              <a:lnSpc>
                <a:spcPts val="4648"/>
              </a:lnSpc>
              <a:buFont typeface="Arial"/>
              <a:buChar char="•"/>
            </a:pPr>
            <a:r>
              <a:rPr lang="en-US" sz="3320">
                <a:solidFill>
                  <a:srgbClr val="FFFFFF"/>
                </a:solidFill>
                <a:latin typeface="Crimson Pro"/>
                <a:ea typeface="Crimson Pro"/>
                <a:cs typeface="Crimson Pro"/>
                <a:sym typeface="Crimson Pro"/>
              </a:rPr>
              <a:t>SGA is committed to working together to advocate for students through partnerships with our community partners and campus partners to provide the best student experience</a:t>
            </a:r>
          </a:p>
          <a:p>
            <a:pPr algn="l">
              <a:lnSpc>
                <a:spcPts val="4759"/>
              </a:lnSpc>
            </a:pPr>
            <a:endParaRPr lang="en-US" sz="3320">
              <a:solidFill>
                <a:srgbClr val="FFFFFF"/>
              </a:solidFill>
              <a:latin typeface="Crimson Pro"/>
              <a:ea typeface="Crimson Pro"/>
              <a:cs typeface="Crimson Pro"/>
              <a:sym typeface="Crimson Pro"/>
            </a:endParaRPr>
          </a:p>
        </p:txBody>
      </p:sp>
      <p:sp>
        <p:nvSpPr>
          <p:cNvPr id="9" name="TextBox 9"/>
          <p:cNvSpPr txBox="1"/>
          <p:nvPr/>
        </p:nvSpPr>
        <p:spPr>
          <a:xfrm>
            <a:off x="1006871" y="6907856"/>
            <a:ext cx="11462033" cy="2538857"/>
          </a:xfrm>
          <a:prstGeom prst="rect">
            <a:avLst/>
          </a:prstGeom>
        </p:spPr>
        <p:txBody>
          <a:bodyPr lIns="0" tIns="0" rIns="0" bIns="0" rtlCol="0" anchor="t">
            <a:spAutoFit/>
          </a:bodyPr>
          <a:lstStyle/>
          <a:p>
            <a:pPr algn="l">
              <a:lnSpc>
                <a:spcPts val="6328"/>
              </a:lnSpc>
            </a:pPr>
            <a:r>
              <a:rPr lang="en-US" sz="4520" b="1">
                <a:solidFill>
                  <a:srgbClr val="FFFFFF"/>
                </a:solidFill>
                <a:latin typeface="Crimson Pro Bold"/>
                <a:ea typeface="Crimson Pro Bold"/>
                <a:cs typeface="Crimson Pro Bold"/>
                <a:sym typeface="Crimson Pro Bold"/>
              </a:rPr>
              <a:t>Empowerment</a:t>
            </a:r>
          </a:p>
          <a:p>
            <a:pPr marL="716789" lvl="1" indent="-358394" algn="l">
              <a:lnSpc>
                <a:spcPts val="4648"/>
              </a:lnSpc>
              <a:buFont typeface="Arial"/>
              <a:buChar char="•"/>
            </a:pPr>
            <a:r>
              <a:rPr lang="en-US" sz="3320">
                <a:solidFill>
                  <a:srgbClr val="FFFFFF"/>
                </a:solidFill>
                <a:latin typeface="Crimson Pro"/>
                <a:ea typeface="Crimson Pro"/>
                <a:cs typeface="Crimson Pro"/>
                <a:sym typeface="Crimson Pro"/>
              </a:rPr>
              <a:t> SGA is committed to providing the neccessary resources and encouragement to not only students in our organization but to the student body to advocate for their experience at UH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3" name="TextBox 3"/>
          <p:cNvSpPr txBox="1"/>
          <p:nvPr/>
        </p:nvSpPr>
        <p:spPr>
          <a:xfrm>
            <a:off x="877715" y="146642"/>
            <a:ext cx="16532569" cy="1580782"/>
          </a:xfrm>
          <a:prstGeom prst="rect">
            <a:avLst/>
          </a:prstGeom>
        </p:spPr>
        <p:txBody>
          <a:bodyPr lIns="0" tIns="0" rIns="0" bIns="0" rtlCol="0" anchor="t">
            <a:spAutoFit/>
          </a:bodyPr>
          <a:lstStyle/>
          <a:p>
            <a:pPr algn="ctr">
              <a:lnSpc>
                <a:spcPts val="6320"/>
              </a:lnSpc>
              <a:spcBef>
                <a:spcPct val="0"/>
              </a:spcBef>
            </a:pPr>
            <a:r>
              <a:rPr lang="en-US" sz="4514" spc="1024">
                <a:solidFill>
                  <a:srgbClr val="FFFFFF"/>
                </a:solidFill>
                <a:latin typeface="Crimson Pro"/>
                <a:ea typeface="Crimson Pro"/>
                <a:cs typeface="Crimson Pro"/>
                <a:sym typeface="Crimson Pro"/>
              </a:rPr>
              <a:t>EXCUTIVE BRANCH ORGANIZATIONAL STRUCTURE </a:t>
            </a:r>
          </a:p>
        </p:txBody>
      </p:sp>
      <p:grpSp>
        <p:nvGrpSpPr>
          <p:cNvPr id="4" name="Group 4"/>
          <p:cNvGrpSpPr/>
          <p:nvPr/>
        </p:nvGrpSpPr>
        <p:grpSpPr>
          <a:xfrm>
            <a:off x="7539087" y="2282915"/>
            <a:ext cx="3389849" cy="1107908"/>
            <a:chOff x="0" y="0"/>
            <a:chExt cx="4519799" cy="1477211"/>
          </a:xfrm>
        </p:grpSpPr>
        <p:grpSp>
          <p:nvGrpSpPr>
            <p:cNvPr id="5" name="Group 5"/>
            <p:cNvGrpSpPr/>
            <p:nvPr/>
          </p:nvGrpSpPr>
          <p:grpSpPr>
            <a:xfrm>
              <a:off x="0" y="0"/>
              <a:ext cx="4519799" cy="1477211"/>
              <a:chOff x="0" y="0"/>
              <a:chExt cx="2815965" cy="920345"/>
            </a:xfrm>
          </p:grpSpPr>
          <p:sp>
            <p:nvSpPr>
              <p:cNvPr id="6" name="Freeform 6"/>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7" name="TextBox 7"/>
            <p:cNvSpPr txBox="1"/>
            <p:nvPr/>
          </p:nvSpPr>
          <p:spPr>
            <a:xfrm>
              <a:off x="0" y="257698"/>
              <a:ext cx="4519799" cy="600970"/>
            </a:xfrm>
            <a:prstGeom prst="rect">
              <a:avLst/>
            </a:prstGeom>
          </p:spPr>
          <p:txBody>
            <a:bodyPr lIns="0" tIns="0" rIns="0" bIns="0" rtlCol="0" anchor="t">
              <a:spAutoFit/>
            </a:bodyPr>
            <a:lstStyle/>
            <a:p>
              <a:pPr algn="ctr">
                <a:lnSpc>
                  <a:spcPts val="3918"/>
                </a:lnSpc>
                <a:spcBef>
                  <a:spcPct val="0"/>
                </a:spcBef>
              </a:pPr>
              <a:r>
                <a:rPr lang="en-US" sz="2798" b="1">
                  <a:solidFill>
                    <a:srgbClr val="FFFFFF"/>
                  </a:solidFill>
                  <a:latin typeface="Antonio Bold"/>
                  <a:ea typeface="Antonio Bold"/>
                  <a:cs typeface="Antonio Bold"/>
                  <a:sym typeface="Antonio Bold"/>
                </a:rPr>
                <a:t>Diego Arriaga</a:t>
              </a:r>
            </a:p>
          </p:txBody>
        </p:sp>
        <p:sp>
          <p:nvSpPr>
            <p:cNvPr id="8" name="TextBox 8"/>
            <p:cNvSpPr txBox="1"/>
            <p:nvPr/>
          </p:nvSpPr>
          <p:spPr>
            <a:xfrm>
              <a:off x="749599" y="871907"/>
              <a:ext cx="3020600" cy="281321"/>
            </a:xfrm>
            <a:prstGeom prst="rect">
              <a:avLst/>
            </a:prstGeom>
          </p:spPr>
          <p:txBody>
            <a:bodyPr lIns="0" tIns="0" rIns="0" bIns="0" rtlCol="0" anchor="t">
              <a:spAutoFit/>
            </a:bodyPr>
            <a:lstStyle/>
            <a:p>
              <a:pPr algn="ctr">
                <a:lnSpc>
                  <a:spcPts val="1843"/>
                </a:lnSpc>
                <a:spcBef>
                  <a:spcPct val="0"/>
                </a:spcBef>
              </a:pPr>
              <a:r>
                <a:rPr lang="en-US" sz="1316" spc="197">
                  <a:solidFill>
                    <a:srgbClr val="FFFFFF"/>
                  </a:solidFill>
                  <a:latin typeface="Montserrat Classic"/>
                  <a:ea typeface="Montserrat Classic"/>
                  <a:cs typeface="Montserrat Classic"/>
                  <a:sym typeface="Montserrat Classic"/>
                </a:rPr>
                <a:t>PRESIDENT</a:t>
              </a:r>
            </a:p>
          </p:txBody>
        </p:sp>
      </p:grpSp>
      <p:sp>
        <p:nvSpPr>
          <p:cNvPr id="9" name="AutoShape 9"/>
          <p:cNvSpPr/>
          <p:nvPr/>
        </p:nvSpPr>
        <p:spPr>
          <a:xfrm>
            <a:off x="3058016" y="7478766"/>
            <a:ext cx="11862652"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9279430" y="8014056"/>
            <a:ext cx="3374042" cy="1244244"/>
            <a:chOff x="0" y="0"/>
            <a:chExt cx="2998081" cy="1105601"/>
          </a:xfrm>
        </p:grpSpPr>
        <p:sp>
          <p:nvSpPr>
            <p:cNvPr id="11" name="Freeform 11"/>
            <p:cNvSpPr/>
            <p:nvPr/>
          </p:nvSpPr>
          <p:spPr>
            <a:xfrm>
              <a:off x="0" y="0"/>
              <a:ext cx="2998081" cy="1105602"/>
            </a:xfrm>
            <a:custGeom>
              <a:avLst/>
              <a:gdLst/>
              <a:ahLst/>
              <a:cxnLst/>
              <a:rect l="l" t="t" r="r" b="b"/>
              <a:pathLst>
                <a:path w="2998081" h="1105602">
                  <a:moveTo>
                    <a:pt x="2873621" y="1105601"/>
                  </a:moveTo>
                  <a:lnTo>
                    <a:pt x="124460" y="1105601"/>
                  </a:lnTo>
                  <a:cubicBezTo>
                    <a:pt x="55880" y="1105601"/>
                    <a:pt x="0" y="1049721"/>
                    <a:pt x="0" y="981141"/>
                  </a:cubicBezTo>
                  <a:lnTo>
                    <a:pt x="0" y="124460"/>
                  </a:lnTo>
                  <a:cubicBezTo>
                    <a:pt x="0" y="55880"/>
                    <a:pt x="55880" y="0"/>
                    <a:pt x="124460" y="0"/>
                  </a:cubicBezTo>
                  <a:lnTo>
                    <a:pt x="2873621" y="0"/>
                  </a:lnTo>
                  <a:cubicBezTo>
                    <a:pt x="2942201" y="0"/>
                    <a:pt x="2998081" y="55880"/>
                    <a:pt x="2998081" y="124460"/>
                  </a:cubicBezTo>
                  <a:lnTo>
                    <a:pt x="2998081" y="981141"/>
                  </a:lnTo>
                  <a:cubicBezTo>
                    <a:pt x="2998081" y="1049721"/>
                    <a:pt x="2942201" y="1105602"/>
                    <a:pt x="2873621" y="1105602"/>
                  </a:cubicBezTo>
                  <a:close/>
                </a:path>
              </a:pathLst>
            </a:custGeom>
            <a:solidFill>
              <a:srgbClr val="54585A"/>
            </a:solidFill>
          </p:spPr>
          <p:txBody>
            <a:bodyPr/>
            <a:lstStyle/>
            <a:p>
              <a:endParaRPr lang="en-US"/>
            </a:p>
          </p:txBody>
        </p:sp>
      </p:grpSp>
      <p:sp>
        <p:nvSpPr>
          <p:cNvPr id="12" name="TextBox 12"/>
          <p:cNvSpPr txBox="1"/>
          <p:nvPr/>
        </p:nvSpPr>
        <p:spPr>
          <a:xfrm>
            <a:off x="9279430" y="8170985"/>
            <a:ext cx="3374042" cy="447895"/>
          </a:xfrm>
          <a:prstGeom prst="rect">
            <a:avLst/>
          </a:prstGeom>
        </p:spPr>
        <p:txBody>
          <a:bodyPr lIns="0" tIns="0" rIns="0" bIns="0" rtlCol="0" anchor="t">
            <a:spAutoFit/>
          </a:bodyPr>
          <a:lstStyle/>
          <a:p>
            <a:pPr algn="ctr">
              <a:lnSpc>
                <a:spcPts val="3662"/>
              </a:lnSpc>
              <a:spcBef>
                <a:spcPct val="0"/>
              </a:spcBef>
            </a:pPr>
            <a:r>
              <a:rPr lang="en-US" sz="2616" b="1">
                <a:solidFill>
                  <a:srgbClr val="FFFFFF"/>
                </a:solidFill>
                <a:latin typeface="Crimson Pro Bold"/>
                <a:ea typeface="Crimson Pro Bold"/>
                <a:cs typeface="Crimson Pro Bold"/>
                <a:sym typeface="Crimson Pro Bold"/>
              </a:rPr>
              <a:t>(Vacant)</a:t>
            </a:r>
          </a:p>
        </p:txBody>
      </p:sp>
      <p:sp>
        <p:nvSpPr>
          <p:cNvPr id="13" name="TextBox 13"/>
          <p:cNvSpPr txBox="1"/>
          <p:nvPr/>
        </p:nvSpPr>
        <p:spPr>
          <a:xfrm>
            <a:off x="9839008" y="8616860"/>
            <a:ext cx="2254886" cy="416402"/>
          </a:xfrm>
          <a:prstGeom prst="rect">
            <a:avLst/>
          </a:prstGeom>
        </p:spPr>
        <p:txBody>
          <a:bodyPr lIns="0" tIns="0" rIns="0" bIns="0" rtlCol="0" anchor="t">
            <a:spAutoFit/>
          </a:bodyPr>
          <a:lstStyle/>
          <a:p>
            <a:pPr algn="ctr">
              <a:lnSpc>
                <a:spcPts val="1723"/>
              </a:lnSpc>
              <a:spcBef>
                <a:spcPct val="0"/>
              </a:spcBef>
            </a:pPr>
            <a:r>
              <a:rPr lang="en-US" sz="1231" spc="184">
                <a:solidFill>
                  <a:srgbClr val="FFFFFF"/>
                </a:solidFill>
                <a:latin typeface="Crimson Pro"/>
                <a:ea typeface="Crimson Pro"/>
                <a:cs typeface="Crimson Pro"/>
                <a:sym typeface="Crimson Pro"/>
              </a:rPr>
              <a:t>DIRECTOR OF EXTERNAL AFFAIRS</a:t>
            </a:r>
          </a:p>
        </p:txBody>
      </p:sp>
      <p:sp>
        <p:nvSpPr>
          <p:cNvPr id="14" name="AutoShape 14"/>
          <p:cNvSpPr/>
          <p:nvPr/>
        </p:nvSpPr>
        <p:spPr>
          <a:xfrm flipH="1">
            <a:off x="10966451" y="7470818"/>
            <a:ext cx="0" cy="543238"/>
          </a:xfrm>
          <a:prstGeom prst="line">
            <a:avLst/>
          </a:prstGeom>
          <a:ln w="9525" cap="flat">
            <a:solidFill>
              <a:srgbClr val="000000"/>
            </a:solidFill>
            <a:prstDash val="solid"/>
            <a:headEnd type="none" w="sm" len="sm"/>
            <a:tailEnd type="oval" w="lg" len="lg"/>
          </a:ln>
        </p:spPr>
        <p:txBody>
          <a:bodyPr/>
          <a:lstStyle/>
          <a:p>
            <a:endParaRPr lang="en-US"/>
          </a:p>
        </p:txBody>
      </p:sp>
      <p:sp>
        <p:nvSpPr>
          <p:cNvPr id="15" name="AutoShape 15"/>
          <p:cNvSpPr/>
          <p:nvPr/>
        </p:nvSpPr>
        <p:spPr>
          <a:xfrm>
            <a:off x="14920668" y="7470818"/>
            <a:ext cx="0" cy="543238"/>
          </a:xfrm>
          <a:prstGeom prst="line">
            <a:avLst/>
          </a:prstGeom>
          <a:ln w="9525" cap="flat">
            <a:solidFill>
              <a:srgbClr val="000000"/>
            </a:solidFill>
            <a:prstDash val="solid"/>
            <a:headEnd type="none" w="sm" len="sm"/>
            <a:tailEnd type="oval" w="lg" len="lg"/>
          </a:ln>
        </p:spPr>
        <p:txBody>
          <a:bodyPr/>
          <a:lstStyle/>
          <a:p>
            <a:endParaRPr lang="en-US"/>
          </a:p>
        </p:txBody>
      </p:sp>
      <p:sp>
        <p:nvSpPr>
          <p:cNvPr id="16" name="AutoShape 16"/>
          <p:cNvSpPr/>
          <p:nvPr/>
        </p:nvSpPr>
        <p:spPr>
          <a:xfrm>
            <a:off x="7012234" y="7478766"/>
            <a:ext cx="0" cy="507487"/>
          </a:xfrm>
          <a:prstGeom prst="line">
            <a:avLst/>
          </a:prstGeom>
          <a:ln w="9525" cap="flat">
            <a:solidFill>
              <a:srgbClr val="000000"/>
            </a:solidFill>
            <a:prstDash val="solid"/>
            <a:headEnd type="none" w="sm" len="sm"/>
            <a:tailEnd type="oval" w="lg" len="lg"/>
          </a:ln>
        </p:spPr>
        <p:txBody>
          <a:bodyPr/>
          <a:lstStyle/>
          <a:p>
            <a:endParaRPr lang="en-US"/>
          </a:p>
        </p:txBody>
      </p:sp>
      <p:sp>
        <p:nvSpPr>
          <p:cNvPr id="17" name="AutoShape 17"/>
          <p:cNvSpPr/>
          <p:nvPr/>
        </p:nvSpPr>
        <p:spPr>
          <a:xfrm>
            <a:off x="3058016" y="7470818"/>
            <a:ext cx="0" cy="515435"/>
          </a:xfrm>
          <a:prstGeom prst="line">
            <a:avLst/>
          </a:prstGeom>
          <a:ln w="9525" cap="flat">
            <a:solidFill>
              <a:srgbClr val="000000"/>
            </a:solidFill>
            <a:prstDash val="solid"/>
            <a:headEnd type="none" w="sm" len="sm"/>
            <a:tailEnd type="oval" w="lg" len="lg"/>
          </a:ln>
        </p:spPr>
        <p:txBody>
          <a:bodyPr/>
          <a:lstStyle/>
          <a:p>
            <a:endParaRPr lang="en-US"/>
          </a:p>
        </p:txBody>
      </p:sp>
      <p:sp>
        <p:nvSpPr>
          <p:cNvPr id="18" name="AutoShape 18"/>
          <p:cNvSpPr/>
          <p:nvPr/>
        </p:nvSpPr>
        <p:spPr>
          <a:xfrm>
            <a:off x="9234012" y="6763320"/>
            <a:ext cx="0" cy="707498"/>
          </a:xfrm>
          <a:prstGeom prst="line">
            <a:avLst/>
          </a:prstGeom>
          <a:ln w="9525" cap="flat">
            <a:solidFill>
              <a:srgbClr val="000000"/>
            </a:solidFill>
            <a:prstDash val="solid"/>
            <a:headEnd type="none" w="sm" len="sm"/>
            <a:tailEnd type="oval" w="lg" len="lg"/>
          </a:ln>
        </p:spPr>
        <p:txBody>
          <a:bodyPr/>
          <a:lstStyle/>
          <a:p>
            <a:endParaRPr lang="en-US"/>
          </a:p>
        </p:txBody>
      </p:sp>
      <p:sp>
        <p:nvSpPr>
          <p:cNvPr id="19" name="AutoShape 19"/>
          <p:cNvSpPr/>
          <p:nvPr/>
        </p:nvSpPr>
        <p:spPr>
          <a:xfrm>
            <a:off x="9234012" y="3390823"/>
            <a:ext cx="0" cy="597551"/>
          </a:xfrm>
          <a:prstGeom prst="line">
            <a:avLst/>
          </a:prstGeom>
          <a:ln w="9525" cap="flat">
            <a:solidFill>
              <a:srgbClr val="000000"/>
            </a:solidFill>
            <a:prstDash val="solid"/>
            <a:headEnd type="none" w="sm" len="sm"/>
            <a:tailEnd type="oval" w="lg" len="lg"/>
          </a:ln>
        </p:spPr>
        <p:txBody>
          <a:bodyPr/>
          <a:lstStyle/>
          <a:p>
            <a:endParaRPr lang="en-US"/>
          </a:p>
        </p:txBody>
      </p:sp>
      <p:grpSp>
        <p:nvGrpSpPr>
          <p:cNvPr id="20" name="Group 20"/>
          <p:cNvGrpSpPr/>
          <p:nvPr/>
        </p:nvGrpSpPr>
        <p:grpSpPr>
          <a:xfrm>
            <a:off x="5325213" y="7986253"/>
            <a:ext cx="3374042" cy="1244244"/>
            <a:chOff x="0" y="0"/>
            <a:chExt cx="4498722" cy="1658992"/>
          </a:xfrm>
        </p:grpSpPr>
        <p:grpSp>
          <p:nvGrpSpPr>
            <p:cNvPr id="21" name="Group 21"/>
            <p:cNvGrpSpPr/>
            <p:nvPr/>
          </p:nvGrpSpPr>
          <p:grpSpPr>
            <a:xfrm>
              <a:off x="0" y="0"/>
              <a:ext cx="4498722" cy="1658992"/>
              <a:chOff x="0" y="0"/>
              <a:chExt cx="2998081" cy="1105601"/>
            </a:xfrm>
          </p:grpSpPr>
          <p:sp>
            <p:nvSpPr>
              <p:cNvPr id="22" name="Freeform 22"/>
              <p:cNvSpPr/>
              <p:nvPr/>
            </p:nvSpPr>
            <p:spPr>
              <a:xfrm>
                <a:off x="0" y="0"/>
                <a:ext cx="2998081" cy="1105601"/>
              </a:xfrm>
              <a:custGeom>
                <a:avLst/>
                <a:gdLst/>
                <a:ahLst/>
                <a:cxnLst/>
                <a:rect l="l" t="t" r="r" b="b"/>
                <a:pathLst>
                  <a:path w="2998081" h="1105601">
                    <a:moveTo>
                      <a:pt x="2873621" y="1105601"/>
                    </a:moveTo>
                    <a:lnTo>
                      <a:pt x="124460" y="1105601"/>
                    </a:lnTo>
                    <a:cubicBezTo>
                      <a:pt x="55880" y="1105601"/>
                      <a:pt x="0" y="1049721"/>
                      <a:pt x="0" y="981141"/>
                    </a:cubicBezTo>
                    <a:lnTo>
                      <a:pt x="0" y="124460"/>
                    </a:lnTo>
                    <a:cubicBezTo>
                      <a:pt x="0" y="55880"/>
                      <a:pt x="55880" y="0"/>
                      <a:pt x="124460" y="0"/>
                    </a:cubicBezTo>
                    <a:lnTo>
                      <a:pt x="2873621" y="0"/>
                    </a:lnTo>
                    <a:cubicBezTo>
                      <a:pt x="2942201" y="0"/>
                      <a:pt x="2998081" y="55880"/>
                      <a:pt x="2998081" y="124460"/>
                    </a:cubicBezTo>
                    <a:lnTo>
                      <a:pt x="2998081" y="981141"/>
                    </a:lnTo>
                    <a:cubicBezTo>
                      <a:pt x="2998081" y="1049721"/>
                      <a:pt x="2942201" y="1105601"/>
                      <a:pt x="2873621" y="1105601"/>
                    </a:cubicBezTo>
                    <a:close/>
                  </a:path>
                </a:pathLst>
              </a:custGeom>
              <a:solidFill>
                <a:srgbClr val="54585A"/>
              </a:solidFill>
            </p:spPr>
            <p:txBody>
              <a:bodyPr/>
              <a:lstStyle/>
              <a:p>
                <a:endParaRPr lang="en-US"/>
              </a:p>
            </p:txBody>
          </p:sp>
        </p:grpSp>
        <p:sp>
          <p:nvSpPr>
            <p:cNvPr id="23" name="TextBox 23"/>
            <p:cNvSpPr txBox="1"/>
            <p:nvPr/>
          </p:nvSpPr>
          <p:spPr>
            <a:xfrm>
              <a:off x="0" y="228289"/>
              <a:ext cx="4498722" cy="574459"/>
            </a:xfrm>
            <a:prstGeom prst="rect">
              <a:avLst/>
            </a:prstGeom>
          </p:spPr>
          <p:txBody>
            <a:bodyPr lIns="0" tIns="0" rIns="0" bIns="0" rtlCol="0" anchor="t">
              <a:spAutoFit/>
            </a:bodyPr>
            <a:lstStyle/>
            <a:p>
              <a:pPr algn="ctr">
                <a:lnSpc>
                  <a:spcPts val="3662"/>
                </a:lnSpc>
                <a:spcBef>
                  <a:spcPct val="0"/>
                </a:spcBef>
              </a:pPr>
              <a:r>
                <a:rPr lang="en-US" sz="2616" b="1">
                  <a:solidFill>
                    <a:srgbClr val="FFFFFF"/>
                  </a:solidFill>
                  <a:latin typeface="Antonio Bold"/>
                  <a:ea typeface="Antonio Bold"/>
                  <a:cs typeface="Antonio Bold"/>
                  <a:sym typeface="Antonio Bold"/>
                </a:rPr>
                <a:t>Kristal Crockett-Rodgers</a:t>
              </a:r>
            </a:p>
          </p:txBody>
        </p:sp>
        <p:sp>
          <p:nvSpPr>
            <p:cNvPr id="24" name="TextBox 24"/>
            <p:cNvSpPr txBox="1"/>
            <p:nvPr/>
          </p:nvSpPr>
          <p:spPr>
            <a:xfrm>
              <a:off x="746104" y="813264"/>
              <a:ext cx="3006515" cy="542845"/>
            </a:xfrm>
            <a:prstGeom prst="rect">
              <a:avLst/>
            </a:prstGeom>
          </p:spPr>
          <p:txBody>
            <a:bodyPr lIns="0" tIns="0" rIns="0" bIns="0" rtlCol="0" anchor="t">
              <a:spAutoFit/>
            </a:bodyPr>
            <a:lstStyle/>
            <a:p>
              <a:pPr algn="ctr">
                <a:lnSpc>
                  <a:spcPts val="1723"/>
                </a:lnSpc>
                <a:spcBef>
                  <a:spcPct val="0"/>
                </a:spcBef>
              </a:pPr>
              <a:r>
                <a:rPr lang="en-US" sz="1231" spc="184">
                  <a:solidFill>
                    <a:srgbClr val="FFFFFF"/>
                  </a:solidFill>
                  <a:latin typeface="Montserrat Classic"/>
                  <a:ea typeface="Montserrat Classic"/>
                  <a:cs typeface="Montserrat Classic"/>
                  <a:sym typeface="Montserrat Classic"/>
                </a:rPr>
                <a:t>DIRECTOR OF PUBLIC RELATIONS </a:t>
              </a:r>
            </a:p>
          </p:txBody>
        </p:sp>
      </p:grpSp>
      <p:grpSp>
        <p:nvGrpSpPr>
          <p:cNvPr id="25" name="Group 25"/>
          <p:cNvGrpSpPr/>
          <p:nvPr/>
        </p:nvGrpSpPr>
        <p:grpSpPr>
          <a:xfrm>
            <a:off x="13233648" y="8014056"/>
            <a:ext cx="3374042" cy="1244244"/>
            <a:chOff x="0" y="0"/>
            <a:chExt cx="4498722" cy="1658992"/>
          </a:xfrm>
        </p:grpSpPr>
        <p:grpSp>
          <p:nvGrpSpPr>
            <p:cNvPr id="26" name="Group 26"/>
            <p:cNvGrpSpPr/>
            <p:nvPr/>
          </p:nvGrpSpPr>
          <p:grpSpPr>
            <a:xfrm>
              <a:off x="0" y="0"/>
              <a:ext cx="4498722" cy="1658992"/>
              <a:chOff x="0" y="0"/>
              <a:chExt cx="2998081" cy="1105601"/>
            </a:xfrm>
          </p:grpSpPr>
          <p:sp>
            <p:nvSpPr>
              <p:cNvPr id="27" name="Freeform 27"/>
              <p:cNvSpPr/>
              <p:nvPr/>
            </p:nvSpPr>
            <p:spPr>
              <a:xfrm>
                <a:off x="0" y="0"/>
                <a:ext cx="2998081" cy="1105602"/>
              </a:xfrm>
              <a:custGeom>
                <a:avLst/>
                <a:gdLst/>
                <a:ahLst/>
                <a:cxnLst/>
                <a:rect l="l" t="t" r="r" b="b"/>
                <a:pathLst>
                  <a:path w="2998081" h="1105602">
                    <a:moveTo>
                      <a:pt x="2873621" y="1105601"/>
                    </a:moveTo>
                    <a:lnTo>
                      <a:pt x="124460" y="1105601"/>
                    </a:lnTo>
                    <a:cubicBezTo>
                      <a:pt x="55880" y="1105601"/>
                      <a:pt x="0" y="1049721"/>
                      <a:pt x="0" y="981141"/>
                    </a:cubicBezTo>
                    <a:lnTo>
                      <a:pt x="0" y="124460"/>
                    </a:lnTo>
                    <a:cubicBezTo>
                      <a:pt x="0" y="55880"/>
                      <a:pt x="55880" y="0"/>
                      <a:pt x="124460" y="0"/>
                    </a:cubicBezTo>
                    <a:lnTo>
                      <a:pt x="2873621" y="0"/>
                    </a:lnTo>
                    <a:cubicBezTo>
                      <a:pt x="2942201" y="0"/>
                      <a:pt x="2998081" y="55880"/>
                      <a:pt x="2998081" y="124460"/>
                    </a:cubicBezTo>
                    <a:lnTo>
                      <a:pt x="2998081" y="981141"/>
                    </a:lnTo>
                    <a:cubicBezTo>
                      <a:pt x="2998081" y="1049721"/>
                      <a:pt x="2942201" y="1105602"/>
                      <a:pt x="2873621" y="1105602"/>
                    </a:cubicBezTo>
                    <a:close/>
                  </a:path>
                </a:pathLst>
              </a:custGeom>
              <a:solidFill>
                <a:srgbClr val="54585A"/>
              </a:solidFill>
            </p:spPr>
            <p:txBody>
              <a:bodyPr/>
              <a:lstStyle/>
              <a:p>
                <a:endParaRPr lang="en-US"/>
              </a:p>
            </p:txBody>
          </p:sp>
        </p:grpSp>
        <p:sp>
          <p:nvSpPr>
            <p:cNvPr id="28" name="TextBox 28"/>
            <p:cNvSpPr txBox="1"/>
            <p:nvPr/>
          </p:nvSpPr>
          <p:spPr>
            <a:xfrm>
              <a:off x="0" y="228289"/>
              <a:ext cx="4498722" cy="574459"/>
            </a:xfrm>
            <a:prstGeom prst="rect">
              <a:avLst/>
            </a:prstGeom>
          </p:spPr>
          <p:txBody>
            <a:bodyPr lIns="0" tIns="0" rIns="0" bIns="0" rtlCol="0" anchor="t">
              <a:spAutoFit/>
            </a:bodyPr>
            <a:lstStyle/>
            <a:p>
              <a:pPr algn="ctr">
                <a:lnSpc>
                  <a:spcPts val="3662"/>
                </a:lnSpc>
                <a:spcBef>
                  <a:spcPct val="0"/>
                </a:spcBef>
              </a:pPr>
              <a:r>
                <a:rPr lang="en-US" sz="2616" b="1">
                  <a:solidFill>
                    <a:srgbClr val="FFFFFF"/>
                  </a:solidFill>
                  <a:latin typeface="Antonio Bold"/>
                  <a:ea typeface="Antonio Bold"/>
                  <a:cs typeface="Antonio Bold"/>
                  <a:sym typeface="Antonio Bold"/>
                </a:rPr>
                <a:t>(Vacant)</a:t>
              </a:r>
            </a:p>
          </p:txBody>
        </p:sp>
        <p:sp>
          <p:nvSpPr>
            <p:cNvPr id="29" name="TextBox 29"/>
            <p:cNvSpPr txBox="1"/>
            <p:nvPr/>
          </p:nvSpPr>
          <p:spPr>
            <a:xfrm>
              <a:off x="746104" y="813264"/>
              <a:ext cx="3006515" cy="542845"/>
            </a:xfrm>
            <a:prstGeom prst="rect">
              <a:avLst/>
            </a:prstGeom>
          </p:spPr>
          <p:txBody>
            <a:bodyPr lIns="0" tIns="0" rIns="0" bIns="0" rtlCol="0" anchor="t">
              <a:spAutoFit/>
            </a:bodyPr>
            <a:lstStyle/>
            <a:p>
              <a:pPr algn="ctr">
                <a:lnSpc>
                  <a:spcPts val="1723"/>
                </a:lnSpc>
                <a:spcBef>
                  <a:spcPct val="0"/>
                </a:spcBef>
              </a:pPr>
              <a:r>
                <a:rPr lang="en-US" sz="1231" spc="184">
                  <a:solidFill>
                    <a:srgbClr val="FFFFFF"/>
                  </a:solidFill>
                  <a:latin typeface="Montserrat Classic"/>
                  <a:ea typeface="Montserrat Classic"/>
                  <a:cs typeface="Montserrat Classic"/>
                  <a:sym typeface="Montserrat Classic"/>
                </a:rPr>
                <a:t>DIRECTOR OF OUTREACH</a:t>
              </a:r>
            </a:p>
          </p:txBody>
        </p:sp>
      </p:grpSp>
      <p:grpSp>
        <p:nvGrpSpPr>
          <p:cNvPr id="30" name="Group 30"/>
          <p:cNvGrpSpPr/>
          <p:nvPr/>
        </p:nvGrpSpPr>
        <p:grpSpPr>
          <a:xfrm>
            <a:off x="1370995" y="7986253"/>
            <a:ext cx="3374042" cy="1244244"/>
            <a:chOff x="0" y="0"/>
            <a:chExt cx="4498722" cy="1658992"/>
          </a:xfrm>
        </p:grpSpPr>
        <p:grpSp>
          <p:nvGrpSpPr>
            <p:cNvPr id="31" name="Group 31"/>
            <p:cNvGrpSpPr/>
            <p:nvPr/>
          </p:nvGrpSpPr>
          <p:grpSpPr>
            <a:xfrm>
              <a:off x="0" y="0"/>
              <a:ext cx="4498722" cy="1658992"/>
              <a:chOff x="0" y="0"/>
              <a:chExt cx="2998081" cy="1105601"/>
            </a:xfrm>
          </p:grpSpPr>
          <p:sp>
            <p:nvSpPr>
              <p:cNvPr id="32" name="Freeform 32"/>
              <p:cNvSpPr/>
              <p:nvPr/>
            </p:nvSpPr>
            <p:spPr>
              <a:xfrm>
                <a:off x="0" y="0"/>
                <a:ext cx="2998081" cy="1105602"/>
              </a:xfrm>
              <a:custGeom>
                <a:avLst/>
                <a:gdLst/>
                <a:ahLst/>
                <a:cxnLst/>
                <a:rect l="l" t="t" r="r" b="b"/>
                <a:pathLst>
                  <a:path w="2998081" h="1105602">
                    <a:moveTo>
                      <a:pt x="2873621" y="1105601"/>
                    </a:moveTo>
                    <a:lnTo>
                      <a:pt x="124460" y="1105601"/>
                    </a:lnTo>
                    <a:cubicBezTo>
                      <a:pt x="55880" y="1105601"/>
                      <a:pt x="0" y="1049721"/>
                      <a:pt x="0" y="981141"/>
                    </a:cubicBezTo>
                    <a:lnTo>
                      <a:pt x="0" y="124460"/>
                    </a:lnTo>
                    <a:cubicBezTo>
                      <a:pt x="0" y="55880"/>
                      <a:pt x="55880" y="0"/>
                      <a:pt x="124460" y="0"/>
                    </a:cubicBezTo>
                    <a:lnTo>
                      <a:pt x="2873621" y="0"/>
                    </a:lnTo>
                    <a:cubicBezTo>
                      <a:pt x="2942201" y="0"/>
                      <a:pt x="2998081" y="55880"/>
                      <a:pt x="2998081" y="124460"/>
                    </a:cubicBezTo>
                    <a:lnTo>
                      <a:pt x="2998081" y="981141"/>
                    </a:lnTo>
                    <a:cubicBezTo>
                      <a:pt x="2998081" y="1049721"/>
                      <a:pt x="2942201" y="1105602"/>
                      <a:pt x="2873621" y="1105602"/>
                    </a:cubicBezTo>
                    <a:close/>
                  </a:path>
                </a:pathLst>
              </a:custGeom>
              <a:solidFill>
                <a:srgbClr val="54585A"/>
              </a:solidFill>
            </p:spPr>
            <p:txBody>
              <a:bodyPr/>
              <a:lstStyle/>
              <a:p>
                <a:endParaRPr lang="en-US"/>
              </a:p>
            </p:txBody>
          </p:sp>
        </p:grpSp>
        <p:sp>
          <p:nvSpPr>
            <p:cNvPr id="33" name="TextBox 33"/>
            <p:cNvSpPr txBox="1"/>
            <p:nvPr/>
          </p:nvSpPr>
          <p:spPr>
            <a:xfrm>
              <a:off x="0" y="228289"/>
              <a:ext cx="4498722" cy="574459"/>
            </a:xfrm>
            <a:prstGeom prst="rect">
              <a:avLst/>
            </a:prstGeom>
          </p:spPr>
          <p:txBody>
            <a:bodyPr lIns="0" tIns="0" rIns="0" bIns="0" rtlCol="0" anchor="t">
              <a:spAutoFit/>
            </a:bodyPr>
            <a:lstStyle/>
            <a:p>
              <a:pPr algn="ctr">
                <a:lnSpc>
                  <a:spcPts val="3662"/>
                </a:lnSpc>
                <a:spcBef>
                  <a:spcPct val="0"/>
                </a:spcBef>
              </a:pPr>
              <a:r>
                <a:rPr lang="en-US" sz="2616" b="1">
                  <a:solidFill>
                    <a:srgbClr val="FFFFFF"/>
                  </a:solidFill>
                  <a:latin typeface="Antonio Bold"/>
                  <a:ea typeface="Antonio Bold"/>
                  <a:cs typeface="Antonio Bold"/>
                  <a:sym typeface="Antonio Bold"/>
                </a:rPr>
                <a:t>(Vacant)</a:t>
              </a:r>
            </a:p>
          </p:txBody>
        </p:sp>
        <p:sp>
          <p:nvSpPr>
            <p:cNvPr id="34" name="TextBox 34"/>
            <p:cNvSpPr txBox="1"/>
            <p:nvPr/>
          </p:nvSpPr>
          <p:spPr>
            <a:xfrm>
              <a:off x="746104" y="813264"/>
              <a:ext cx="3006515" cy="542845"/>
            </a:xfrm>
            <a:prstGeom prst="rect">
              <a:avLst/>
            </a:prstGeom>
          </p:spPr>
          <p:txBody>
            <a:bodyPr lIns="0" tIns="0" rIns="0" bIns="0" rtlCol="0" anchor="t">
              <a:spAutoFit/>
            </a:bodyPr>
            <a:lstStyle/>
            <a:p>
              <a:pPr algn="ctr">
                <a:lnSpc>
                  <a:spcPts val="1723"/>
                </a:lnSpc>
                <a:spcBef>
                  <a:spcPct val="0"/>
                </a:spcBef>
              </a:pPr>
              <a:r>
                <a:rPr lang="en-US" sz="1231" spc="184">
                  <a:solidFill>
                    <a:srgbClr val="FFFFFF"/>
                  </a:solidFill>
                  <a:latin typeface="Montserrat Classic"/>
                  <a:ea typeface="Montserrat Classic"/>
                  <a:cs typeface="Montserrat Classic"/>
                  <a:sym typeface="Montserrat Classic"/>
                </a:rPr>
                <a:t>MULTICULTURAL AFFAIRS</a:t>
              </a:r>
            </a:p>
          </p:txBody>
        </p:sp>
      </p:grpSp>
      <p:sp>
        <p:nvSpPr>
          <p:cNvPr id="35" name="AutoShape 35"/>
          <p:cNvSpPr/>
          <p:nvPr/>
        </p:nvSpPr>
        <p:spPr>
          <a:xfrm>
            <a:off x="9234012" y="5096281"/>
            <a:ext cx="0" cy="559131"/>
          </a:xfrm>
          <a:prstGeom prst="line">
            <a:avLst/>
          </a:prstGeom>
          <a:ln w="9525" cap="flat">
            <a:solidFill>
              <a:srgbClr val="000000"/>
            </a:solidFill>
            <a:prstDash val="solid"/>
            <a:headEnd type="none" w="sm" len="sm"/>
            <a:tailEnd type="oval" w="lg" len="lg"/>
          </a:ln>
        </p:spPr>
        <p:txBody>
          <a:bodyPr/>
          <a:lstStyle/>
          <a:p>
            <a:endParaRPr lang="en-US"/>
          </a:p>
        </p:txBody>
      </p:sp>
      <p:grpSp>
        <p:nvGrpSpPr>
          <p:cNvPr id="36" name="Group 36"/>
          <p:cNvGrpSpPr/>
          <p:nvPr/>
        </p:nvGrpSpPr>
        <p:grpSpPr>
          <a:xfrm>
            <a:off x="7539087" y="3988373"/>
            <a:ext cx="3389849" cy="1107908"/>
            <a:chOff x="0" y="0"/>
            <a:chExt cx="4519799" cy="1477211"/>
          </a:xfrm>
        </p:grpSpPr>
        <p:grpSp>
          <p:nvGrpSpPr>
            <p:cNvPr id="37" name="Group 37"/>
            <p:cNvGrpSpPr/>
            <p:nvPr/>
          </p:nvGrpSpPr>
          <p:grpSpPr>
            <a:xfrm>
              <a:off x="0" y="0"/>
              <a:ext cx="4519799" cy="1477211"/>
              <a:chOff x="0" y="0"/>
              <a:chExt cx="2815965" cy="920345"/>
            </a:xfrm>
          </p:grpSpPr>
          <p:sp>
            <p:nvSpPr>
              <p:cNvPr id="38" name="Freeform 38"/>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39" name="TextBox 39"/>
            <p:cNvSpPr txBox="1"/>
            <p:nvPr/>
          </p:nvSpPr>
          <p:spPr>
            <a:xfrm>
              <a:off x="0" y="257698"/>
              <a:ext cx="4519799" cy="600970"/>
            </a:xfrm>
            <a:prstGeom prst="rect">
              <a:avLst/>
            </a:prstGeom>
          </p:spPr>
          <p:txBody>
            <a:bodyPr lIns="0" tIns="0" rIns="0" bIns="0" rtlCol="0" anchor="t">
              <a:spAutoFit/>
            </a:bodyPr>
            <a:lstStyle/>
            <a:p>
              <a:pPr algn="ctr">
                <a:lnSpc>
                  <a:spcPts val="3918"/>
                </a:lnSpc>
                <a:spcBef>
                  <a:spcPct val="0"/>
                </a:spcBef>
              </a:pPr>
              <a:r>
                <a:rPr lang="en-US" sz="2798" b="1">
                  <a:solidFill>
                    <a:srgbClr val="FFFFFF"/>
                  </a:solidFill>
                  <a:latin typeface="Antonio Bold"/>
                  <a:ea typeface="Antonio Bold"/>
                  <a:cs typeface="Antonio Bold"/>
                  <a:sym typeface="Antonio Bold"/>
                </a:rPr>
                <a:t>Austin Craig</a:t>
              </a:r>
            </a:p>
          </p:txBody>
        </p:sp>
        <p:sp>
          <p:nvSpPr>
            <p:cNvPr id="40" name="TextBox 40"/>
            <p:cNvSpPr txBox="1"/>
            <p:nvPr/>
          </p:nvSpPr>
          <p:spPr>
            <a:xfrm>
              <a:off x="749599" y="871907"/>
              <a:ext cx="3020600" cy="281321"/>
            </a:xfrm>
            <a:prstGeom prst="rect">
              <a:avLst/>
            </a:prstGeom>
          </p:spPr>
          <p:txBody>
            <a:bodyPr lIns="0" tIns="0" rIns="0" bIns="0" rtlCol="0" anchor="t">
              <a:spAutoFit/>
            </a:bodyPr>
            <a:lstStyle/>
            <a:p>
              <a:pPr algn="ctr">
                <a:lnSpc>
                  <a:spcPts val="1843"/>
                </a:lnSpc>
                <a:spcBef>
                  <a:spcPct val="0"/>
                </a:spcBef>
              </a:pPr>
              <a:r>
                <a:rPr lang="en-US" sz="1316" spc="197">
                  <a:solidFill>
                    <a:srgbClr val="FFFFFF"/>
                  </a:solidFill>
                  <a:latin typeface="Montserrat Classic"/>
                  <a:ea typeface="Montserrat Classic"/>
                  <a:cs typeface="Montserrat Classic"/>
                  <a:sym typeface="Montserrat Classic"/>
                </a:rPr>
                <a:t>VICE-PRESIDENT</a:t>
              </a:r>
            </a:p>
          </p:txBody>
        </p:sp>
      </p:grpSp>
      <p:grpSp>
        <p:nvGrpSpPr>
          <p:cNvPr id="41" name="Group 41"/>
          <p:cNvGrpSpPr/>
          <p:nvPr/>
        </p:nvGrpSpPr>
        <p:grpSpPr>
          <a:xfrm>
            <a:off x="7539087" y="5655412"/>
            <a:ext cx="3389849" cy="1107908"/>
            <a:chOff x="0" y="0"/>
            <a:chExt cx="4519799" cy="1477211"/>
          </a:xfrm>
        </p:grpSpPr>
        <p:grpSp>
          <p:nvGrpSpPr>
            <p:cNvPr id="42" name="Group 42"/>
            <p:cNvGrpSpPr/>
            <p:nvPr/>
          </p:nvGrpSpPr>
          <p:grpSpPr>
            <a:xfrm>
              <a:off x="0" y="0"/>
              <a:ext cx="4519799" cy="1477211"/>
              <a:chOff x="0" y="0"/>
              <a:chExt cx="2815965" cy="920345"/>
            </a:xfrm>
          </p:grpSpPr>
          <p:sp>
            <p:nvSpPr>
              <p:cNvPr id="43" name="Freeform 43"/>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44" name="TextBox 44"/>
            <p:cNvSpPr txBox="1"/>
            <p:nvPr/>
          </p:nvSpPr>
          <p:spPr>
            <a:xfrm>
              <a:off x="0" y="257698"/>
              <a:ext cx="4519799" cy="600970"/>
            </a:xfrm>
            <a:prstGeom prst="rect">
              <a:avLst/>
            </a:prstGeom>
          </p:spPr>
          <p:txBody>
            <a:bodyPr lIns="0" tIns="0" rIns="0" bIns="0" rtlCol="0" anchor="t">
              <a:spAutoFit/>
            </a:bodyPr>
            <a:lstStyle/>
            <a:p>
              <a:pPr algn="ctr">
                <a:lnSpc>
                  <a:spcPts val="3918"/>
                </a:lnSpc>
                <a:spcBef>
                  <a:spcPct val="0"/>
                </a:spcBef>
              </a:pPr>
              <a:r>
                <a:rPr lang="en-US" sz="2798" b="1">
                  <a:solidFill>
                    <a:srgbClr val="FFFFFF"/>
                  </a:solidFill>
                  <a:latin typeface="Antonio Bold"/>
                  <a:ea typeface="Antonio Bold"/>
                  <a:cs typeface="Antonio Bold"/>
                  <a:sym typeface="Antonio Bold"/>
                </a:rPr>
                <a:t>Daniela Gonzalez</a:t>
              </a:r>
            </a:p>
          </p:txBody>
        </p:sp>
        <p:sp>
          <p:nvSpPr>
            <p:cNvPr id="45" name="TextBox 45"/>
            <p:cNvSpPr txBox="1"/>
            <p:nvPr/>
          </p:nvSpPr>
          <p:spPr>
            <a:xfrm>
              <a:off x="749599" y="871907"/>
              <a:ext cx="3020600" cy="281321"/>
            </a:xfrm>
            <a:prstGeom prst="rect">
              <a:avLst/>
            </a:prstGeom>
          </p:spPr>
          <p:txBody>
            <a:bodyPr lIns="0" tIns="0" rIns="0" bIns="0" rtlCol="0" anchor="t">
              <a:spAutoFit/>
            </a:bodyPr>
            <a:lstStyle/>
            <a:p>
              <a:pPr algn="ctr">
                <a:lnSpc>
                  <a:spcPts val="1843"/>
                </a:lnSpc>
                <a:spcBef>
                  <a:spcPct val="0"/>
                </a:spcBef>
              </a:pPr>
              <a:r>
                <a:rPr lang="en-US" sz="1316" spc="197">
                  <a:solidFill>
                    <a:srgbClr val="FFFFFF"/>
                  </a:solidFill>
                  <a:latin typeface="Montserrat Classic"/>
                  <a:ea typeface="Montserrat Classic"/>
                  <a:cs typeface="Montserrat Classic"/>
                  <a:sym typeface="Montserrat Classic"/>
                </a:rPr>
                <a:t>CHIEF OF STAFF</a:t>
              </a:r>
            </a:p>
          </p:txBody>
        </p:sp>
      </p:grpSp>
      <p:sp>
        <p:nvSpPr>
          <p:cNvPr id="46" name="TextBox 46"/>
          <p:cNvSpPr txBox="1"/>
          <p:nvPr/>
        </p:nvSpPr>
        <p:spPr>
          <a:xfrm>
            <a:off x="2053392" y="2562744"/>
            <a:ext cx="2533501" cy="481330"/>
          </a:xfrm>
          <a:prstGeom prst="rect">
            <a:avLst/>
          </a:prstGeom>
        </p:spPr>
        <p:txBody>
          <a:bodyPr lIns="0" tIns="0" rIns="0" bIns="0" rtlCol="0" anchor="t">
            <a:spAutoFit/>
          </a:bodyPr>
          <a:lstStyle/>
          <a:p>
            <a:pPr algn="ctr">
              <a:lnSpc>
                <a:spcPts val="3919"/>
              </a:lnSpc>
            </a:pPr>
            <a:r>
              <a:rPr lang="en-US" sz="2799">
                <a:solidFill>
                  <a:srgbClr val="FFFFFF"/>
                </a:solidFill>
                <a:latin typeface="Crimson Pro"/>
                <a:ea typeface="Crimson Pro"/>
                <a:cs typeface="Crimson Pro"/>
                <a:sym typeface="Crimson Pro"/>
              </a:rPr>
              <a:t>All paid positions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grpSp>
        <p:nvGrpSpPr>
          <p:cNvPr id="3" name="Group 3"/>
          <p:cNvGrpSpPr/>
          <p:nvPr/>
        </p:nvGrpSpPr>
        <p:grpSpPr>
          <a:xfrm>
            <a:off x="7916667" y="2597302"/>
            <a:ext cx="2454666" cy="963749"/>
            <a:chOff x="0" y="0"/>
            <a:chExt cx="3272888" cy="1284998"/>
          </a:xfrm>
        </p:grpSpPr>
        <p:grpSp>
          <p:nvGrpSpPr>
            <p:cNvPr id="4" name="Group 4"/>
            <p:cNvGrpSpPr/>
            <p:nvPr/>
          </p:nvGrpSpPr>
          <p:grpSpPr>
            <a:xfrm>
              <a:off x="0" y="0"/>
              <a:ext cx="3272888" cy="1284998"/>
              <a:chOff x="0" y="0"/>
              <a:chExt cx="2815965" cy="1105601"/>
            </a:xfrm>
          </p:grpSpPr>
          <p:sp>
            <p:nvSpPr>
              <p:cNvPr id="5" name="Freeform 5"/>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6" name="TextBox 6"/>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Tavagoh Cockrell</a:t>
              </a:r>
            </a:p>
          </p:txBody>
        </p:sp>
        <p:sp>
          <p:nvSpPr>
            <p:cNvPr id="7" name="TextBox 7"/>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SPEAKER OF THE SENATE </a:t>
              </a:r>
            </a:p>
          </p:txBody>
        </p:sp>
      </p:grpSp>
      <p:grpSp>
        <p:nvGrpSpPr>
          <p:cNvPr id="8" name="Group 8"/>
          <p:cNvGrpSpPr/>
          <p:nvPr/>
        </p:nvGrpSpPr>
        <p:grpSpPr>
          <a:xfrm>
            <a:off x="5462000" y="4304415"/>
            <a:ext cx="2454666" cy="963749"/>
            <a:chOff x="0" y="0"/>
            <a:chExt cx="3272888" cy="1284998"/>
          </a:xfrm>
        </p:grpSpPr>
        <p:grpSp>
          <p:nvGrpSpPr>
            <p:cNvPr id="9" name="Group 9"/>
            <p:cNvGrpSpPr/>
            <p:nvPr/>
          </p:nvGrpSpPr>
          <p:grpSpPr>
            <a:xfrm>
              <a:off x="0" y="0"/>
              <a:ext cx="3272888" cy="1284998"/>
              <a:chOff x="0" y="0"/>
              <a:chExt cx="2815965" cy="1105601"/>
            </a:xfrm>
          </p:grpSpPr>
          <p:sp>
            <p:nvSpPr>
              <p:cNvPr id="10" name="Freeform 10"/>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11" name="TextBox 11"/>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(Vacant)</a:t>
              </a:r>
            </a:p>
          </p:txBody>
        </p:sp>
        <p:sp>
          <p:nvSpPr>
            <p:cNvPr id="12" name="TextBox 12"/>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SPEAKER PRO-TEMPORE</a:t>
              </a:r>
            </a:p>
          </p:txBody>
        </p:sp>
      </p:grpSp>
      <p:grpSp>
        <p:nvGrpSpPr>
          <p:cNvPr id="13" name="Group 13"/>
          <p:cNvGrpSpPr/>
          <p:nvPr/>
        </p:nvGrpSpPr>
        <p:grpSpPr>
          <a:xfrm>
            <a:off x="10371333" y="4304415"/>
            <a:ext cx="2454666" cy="963749"/>
            <a:chOff x="0" y="0"/>
            <a:chExt cx="3272888" cy="1284998"/>
          </a:xfrm>
        </p:grpSpPr>
        <p:grpSp>
          <p:nvGrpSpPr>
            <p:cNvPr id="14" name="Group 14"/>
            <p:cNvGrpSpPr/>
            <p:nvPr/>
          </p:nvGrpSpPr>
          <p:grpSpPr>
            <a:xfrm>
              <a:off x="0" y="0"/>
              <a:ext cx="3272888" cy="1284998"/>
              <a:chOff x="0" y="0"/>
              <a:chExt cx="2815965" cy="1105601"/>
            </a:xfrm>
          </p:grpSpPr>
          <p:sp>
            <p:nvSpPr>
              <p:cNvPr id="15" name="Freeform 15"/>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16" name="TextBox 16"/>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(Vacant)</a:t>
              </a:r>
            </a:p>
          </p:txBody>
        </p:sp>
        <p:sp>
          <p:nvSpPr>
            <p:cNvPr id="17" name="TextBox 17"/>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LEGISLATIVE CHEIF OF STAFF</a:t>
              </a:r>
            </a:p>
          </p:txBody>
        </p:sp>
      </p:grpSp>
      <p:grpSp>
        <p:nvGrpSpPr>
          <p:cNvPr id="18" name="Group 18"/>
          <p:cNvGrpSpPr/>
          <p:nvPr/>
        </p:nvGrpSpPr>
        <p:grpSpPr>
          <a:xfrm>
            <a:off x="13779849" y="6198854"/>
            <a:ext cx="2454666" cy="963749"/>
            <a:chOff x="0" y="0"/>
            <a:chExt cx="3272888" cy="1284998"/>
          </a:xfrm>
        </p:grpSpPr>
        <p:grpSp>
          <p:nvGrpSpPr>
            <p:cNvPr id="19" name="Group 19"/>
            <p:cNvGrpSpPr/>
            <p:nvPr/>
          </p:nvGrpSpPr>
          <p:grpSpPr>
            <a:xfrm>
              <a:off x="0" y="0"/>
              <a:ext cx="3272888" cy="1284998"/>
              <a:chOff x="0" y="0"/>
              <a:chExt cx="2815965" cy="1105601"/>
            </a:xfrm>
          </p:grpSpPr>
          <p:sp>
            <p:nvSpPr>
              <p:cNvPr id="20" name="Freeform 20"/>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21" name="TextBox 21"/>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(Vacant)</a:t>
              </a:r>
            </a:p>
          </p:txBody>
        </p:sp>
        <p:sp>
          <p:nvSpPr>
            <p:cNvPr id="22" name="TextBox 22"/>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GRADUATE STUDENTS CHAIR </a:t>
              </a:r>
            </a:p>
          </p:txBody>
        </p:sp>
      </p:grpSp>
      <p:grpSp>
        <p:nvGrpSpPr>
          <p:cNvPr id="23" name="Group 23"/>
          <p:cNvGrpSpPr/>
          <p:nvPr/>
        </p:nvGrpSpPr>
        <p:grpSpPr>
          <a:xfrm>
            <a:off x="10848291" y="6198854"/>
            <a:ext cx="2454666" cy="963749"/>
            <a:chOff x="0" y="0"/>
            <a:chExt cx="3272888" cy="1284998"/>
          </a:xfrm>
        </p:grpSpPr>
        <p:grpSp>
          <p:nvGrpSpPr>
            <p:cNvPr id="24" name="Group 24"/>
            <p:cNvGrpSpPr/>
            <p:nvPr/>
          </p:nvGrpSpPr>
          <p:grpSpPr>
            <a:xfrm>
              <a:off x="0" y="0"/>
              <a:ext cx="3272888" cy="1284998"/>
              <a:chOff x="0" y="0"/>
              <a:chExt cx="2815965" cy="1105601"/>
            </a:xfrm>
          </p:grpSpPr>
          <p:sp>
            <p:nvSpPr>
              <p:cNvPr id="25" name="Freeform 25"/>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26" name="TextBox 26"/>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(Vacant)</a:t>
              </a:r>
            </a:p>
          </p:txBody>
        </p:sp>
        <p:sp>
          <p:nvSpPr>
            <p:cNvPr id="27" name="TextBox 27"/>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INTERNAL AFFAIRS CHAIR </a:t>
              </a:r>
            </a:p>
          </p:txBody>
        </p:sp>
      </p:grpSp>
      <p:grpSp>
        <p:nvGrpSpPr>
          <p:cNvPr id="28" name="Group 28"/>
          <p:cNvGrpSpPr/>
          <p:nvPr/>
        </p:nvGrpSpPr>
        <p:grpSpPr>
          <a:xfrm>
            <a:off x="7916734" y="6198854"/>
            <a:ext cx="2454666" cy="802261"/>
            <a:chOff x="0" y="0"/>
            <a:chExt cx="3272888" cy="1069682"/>
          </a:xfrm>
        </p:grpSpPr>
        <p:grpSp>
          <p:nvGrpSpPr>
            <p:cNvPr id="29" name="Group 29"/>
            <p:cNvGrpSpPr/>
            <p:nvPr/>
          </p:nvGrpSpPr>
          <p:grpSpPr>
            <a:xfrm>
              <a:off x="0" y="0"/>
              <a:ext cx="3272888" cy="1069682"/>
              <a:chOff x="0" y="0"/>
              <a:chExt cx="2815965" cy="920345"/>
            </a:xfrm>
          </p:grpSpPr>
          <p:sp>
            <p:nvSpPr>
              <p:cNvPr id="30" name="Freeform 30"/>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31" name="TextBox 31"/>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Jason Jacobs</a:t>
              </a:r>
            </a:p>
          </p:txBody>
        </p:sp>
        <p:sp>
          <p:nvSpPr>
            <p:cNvPr id="32" name="TextBox 32"/>
            <p:cNvSpPr txBox="1"/>
            <p:nvPr/>
          </p:nvSpPr>
          <p:spPr>
            <a:xfrm>
              <a:off x="542802" y="623485"/>
              <a:ext cx="2187285" cy="211594"/>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STUDENT LIFE CHAIR </a:t>
              </a:r>
            </a:p>
          </p:txBody>
        </p:sp>
      </p:grpSp>
      <p:grpSp>
        <p:nvGrpSpPr>
          <p:cNvPr id="33" name="Group 33"/>
          <p:cNvGrpSpPr/>
          <p:nvPr/>
        </p:nvGrpSpPr>
        <p:grpSpPr>
          <a:xfrm>
            <a:off x="4985176" y="6198854"/>
            <a:ext cx="2454666" cy="963749"/>
            <a:chOff x="0" y="0"/>
            <a:chExt cx="3272888" cy="1284998"/>
          </a:xfrm>
        </p:grpSpPr>
        <p:grpSp>
          <p:nvGrpSpPr>
            <p:cNvPr id="34" name="Group 34"/>
            <p:cNvGrpSpPr/>
            <p:nvPr/>
          </p:nvGrpSpPr>
          <p:grpSpPr>
            <a:xfrm>
              <a:off x="0" y="0"/>
              <a:ext cx="3272888" cy="1284998"/>
              <a:chOff x="0" y="0"/>
              <a:chExt cx="2815965" cy="1105601"/>
            </a:xfrm>
          </p:grpSpPr>
          <p:sp>
            <p:nvSpPr>
              <p:cNvPr id="35" name="Freeform 35"/>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36" name="TextBox 36"/>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Aniyah Hubbard </a:t>
              </a:r>
            </a:p>
          </p:txBody>
        </p:sp>
        <p:sp>
          <p:nvSpPr>
            <p:cNvPr id="37" name="TextBox 37"/>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ADMINISTRATION &amp; FINANCE CHAIR</a:t>
              </a:r>
            </a:p>
          </p:txBody>
        </p:sp>
      </p:grpSp>
      <p:grpSp>
        <p:nvGrpSpPr>
          <p:cNvPr id="38" name="Group 38"/>
          <p:cNvGrpSpPr/>
          <p:nvPr/>
        </p:nvGrpSpPr>
        <p:grpSpPr>
          <a:xfrm>
            <a:off x="2053485" y="6198854"/>
            <a:ext cx="2454666" cy="963749"/>
            <a:chOff x="0" y="0"/>
            <a:chExt cx="3272888" cy="1284998"/>
          </a:xfrm>
        </p:grpSpPr>
        <p:grpSp>
          <p:nvGrpSpPr>
            <p:cNvPr id="39" name="Group 39"/>
            <p:cNvGrpSpPr/>
            <p:nvPr/>
          </p:nvGrpSpPr>
          <p:grpSpPr>
            <a:xfrm>
              <a:off x="0" y="0"/>
              <a:ext cx="3272888" cy="1284998"/>
              <a:chOff x="0" y="0"/>
              <a:chExt cx="2815965" cy="1105601"/>
            </a:xfrm>
          </p:grpSpPr>
          <p:sp>
            <p:nvSpPr>
              <p:cNvPr id="40" name="Freeform 40"/>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41" name="TextBox 41"/>
            <p:cNvSpPr txBox="1"/>
            <p:nvPr/>
          </p:nvSpPr>
          <p:spPr>
            <a:xfrm>
              <a:off x="0" y="192516"/>
              <a:ext cx="3272888" cy="429265"/>
            </a:xfrm>
            <a:prstGeom prst="rect">
              <a:avLst/>
            </a:prstGeom>
          </p:spPr>
          <p:txBody>
            <a:bodyPr lIns="0" tIns="0" rIns="0" bIns="0" rtlCol="0" anchor="t">
              <a:spAutoFit/>
            </a:bodyPr>
            <a:lstStyle/>
            <a:p>
              <a:pPr algn="ctr">
                <a:lnSpc>
                  <a:spcPts val="2837"/>
                </a:lnSpc>
                <a:spcBef>
                  <a:spcPct val="0"/>
                </a:spcBef>
              </a:pPr>
              <a:r>
                <a:rPr lang="en-US" sz="2026" b="1">
                  <a:solidFill>
                    <a:srgbClr val="FFFFFF"/>
                  </a:solidFill>
                  <a:latin typeface="Antonio Bold"/>
                  <a:ea typeface="Antonio Bold"/>
                  <a:cs typeface="Antonio Bold"/>
                  <a:sym typeface="Antonio Bold"/>
                </a:rPr>
                <a:t>(Vacant)</a:t>
              </a:r>
            </a:p>
          </p:txBody>
        </p:sp>
        <p:sp>
          <p:nvSpPr>
            <p:cNvPr id="42" name="TextBox 42"/>
            <p:cNvSpPr txBox="1"/>
            <p:nvPr/>
          </p:nvSpPr>
          <p:spPr>
            <a:xfrm>
              <a:off x="542802" y="623485"/>
              <a:ext cx="2187285" cy="426911"/>
            </a:xfrm>
            <a:prstGeom prst="rect">
              <a:avLst/>
            </a:prstGeom>
          </p:spPr>
          <p:txBody>
            <a:bodyPr lIns="0" tIns="0" rIns="0" bIns="0" rtlCol="0" anchor="t">
              <a:spAutoFit/>
            </a:bodyPr>
            <a:lstStyle/>
            <a:p>
              <a:pPr algn="ctr">
                <a:lnSpc>
                  <a:spcPts val="1335"/>
                </a:lnSpc>
                <a:spcBef>
                  <a:spcPct val="0"/>
                </a:spcBef>
              </a:pPr>
              <a:r>
                <a:rPr lang="en-US" sz="953" spc="143">
                  <a:solidFill>
                    <a:srgbClr val="FFFFFF"/>
                  </a:solidFill>
                  <a:latin typeface="Montserrat Classic"/>
                  <a:ea typeface="Montserrat Classic"/>
                  <a:cs typeface="Montserrat Classic"/>
                  <a:sym typeface="Montserrat Classic"/>
                </a:rPr>
                <a:t>ACADEMIC AFFAIRS CHAIR</a:t>
              </a:r>
            </a:p>
          </p:txBody>
        </p:sp>
      </p:grpSp>
      <p:sp>
        <p:nvSpPr>
          <p:cNvPr id="43" name="AutoShape 43"/>
          <p:cNvSpPr/>
          <p:nvPr/>
        </p:nvSpPr>
        <p:spPr>
          <a:xfrm>
            <a:off x="3280818" y="5683481"/>
            <a:ext cx="11726364" cy="0"/>
          </a:xfrm>
          <a:prstGeom prst="line">
            <a:avLst/>
          </a:prstGeom>
          <a:ln w="9525" cap="flat">
            <a:solidFill>
              <a:srgbClr val="000000"/>
            </a:solidFill>
            <a:prstDash val="solid"/>
            <a:headEnd type="none" w="sm" len="sm"/>
            <a:tailEnd type="none" w="sm" len="sm"/>
          </a:ln>
        </p:spPr>
        <p:txBody>
          <a:bodyPr/>
          <a:lstStyle/>
          <a:p>
            <a:endParaRPr lang="en-US"/>
          </a:p>
        </p:txBody>
      </p:sp>
      <p:sp>
        <p:nvSpPr>
          <p:cNvPr id="44" name="AutoShape 44"/>
          <p:cNvSpPr/>
          <p:nvPr/>
        </p:nvSpPr>
        <p:spPr>
          <a:xfrm>
            <a:off x="6689334" y="3893450"/>
            <a:ext cx="4909333" cy="0"/>
          </a:xfrm>
          <a:prstGeom prst="line">
            <a:avLst/>
          </a:prstGeom>
          <a:ln w="9525" cap="flat">
            <a:solidFill>
              <a:srgbClr val="000000"/>
            </a:solidFill>
            <a:prstDash val="solid"/>
            <a:headEnd type="none" w="sm" len="sm"/>
            <a:tailEnd type="none" w="sm" len="sm"/>
          </a:ln>
        </p:spPr>
        <p:txBody>
          <a:bodyPr/>
          <a:lstStyle/>
          <a:p>
            <a:endParaRPr lang="en-US"/>
          </a:p>
        </p:txBody>
      </p:sp>
      <p:sp>
        <p:nvSpPr>
          <p:cNvPr id="45" name="AutoShape 45"/>
          <p:cNvSpPr/>
          <p:nvPr/>
        </p:nvSpPr>
        <p:spPr>
          <a:xfrm>
            <a:off x="9144000" y="3561050"/>
            <a:ext cx="0" cy="332400"/>
          </a:xfrm>
          <a:prstGeom prst="line">
            <a:avLst/>
          </a:prstGeom>
          <a:ln w="9525" cap="flat">
            <a:solidFill>
              <a:srgbClr val="000000"/>
            </a:solidFill>
            <a:prstDash val="solid"/>
            <a:headEnd type="none" w="sm" len="sm"/>
            <a:tailEnd type="oval" w="lg" len="lg"/>
          </a:ln>
        </p:spPr>
        <p:txBody>
          <a:bodyPr/>
          <a:lstStyle/>
          <a:p>
            <a:endParaRPr lang="en-US"/>
          </a:p>
        </p:txBody>
      </p:sp>
      <p:sp>
        <p:nvSpPr>
          <p:cNvPr id="46" name="AutoShape 46"/>
          <p:cNvSpPr/>
          <p:nvPr/>
        </p:nvSpPr>
        <p:spPr>
          <a:xfrm>
            <a:off x="6689334" y="3893450"/>
            <a:ext cx="0" cy="410965"/>
          </a:xfrm>
          <a:prstGeom prst="line">
            <a:avLst/>
          </a:prstGeom>
          <a:ln w="9525" cap="flat">
            <a:solidFill>
              <a:srgbClr val="000000"/>
            </a:solidFill>
            <a:prstDash val="solid"/>
            <a:headEnd type="none" w="sm" len="sm"/>
            <a:tailEnd type="oval" w="lg" len="lg"/>
          </a:ln>
        </p:spPr>
        <p:txBody>
          <a:bodyPr/>
          <a:lstStyle/>
          <a:p>
            <a:endParaRPr lang="en-US"/>
          </a:p>
        </p:txBody>
      </p:sp>
      <p:sp>
        <p:nvSpPr>
          <p:cNvPr id="47" name="AutoShape 47"/>
          <p:cNvSpPr/>
          <p:nvPr/>
        </p:nvSpPr>
        <p:spPr>
          <a:xfrm>
            <a:off x="11598666" y="3893450"/>
            <a:ext cx="0" cy="410965"/>
          </a:xfrm>
          <a:prstGeom prst="line">
            <a:avLst/>
          </a:prstGeom>
          <a:ln w="9525" cap="flat">
            <a:solidFill>
              <a:srgbClr val="000000"/>
            </a:solidFill>
            <a:prstDash val="solid"/>
            <a:headEnd type="none" w="sm" len="sm"/>
            <a:tailEnd type="oval" w="lg" len="lg"/>
          </a:ln>
        </p:spPr>
        <p:txBody>
          <a:bodyPr/>
          <a:lstStyle/>
          <a:p>
            <a:endParaRPr lang="en-US"/>
          </a:p>
        </p:txBody>
      </p:sp>
      <p:sp>
        <p:nvSpPr>
          <p:cNvPr id="48" name="AutoShape 48"/>
          <p:cNvSpPr/>
          <p:nvPr/>
        </p:nvSpPr>
        <p:spPr>
          <a:xfrm>
            <a:off x="11598666" y="5268164"/>
            <a:ext cx="0" cy="415317"/>
          </a:xfrm>
          <a:prstGeom prst="line">
            <a:avLst/>
          </a:prstGeom>
          <a:ln w="9525" cap="flat">
            <a:solidFill>
              <a:srgbClr val="000000"/>
            </a:solidFill>
            <a:prstDash val="solid"/>
            <a:headEnd type="none" w="sm" len="sm"/>
            <a:tailEnd type="oval" w="lg" len="lg"/>
          </a:ln>
        </p:spPr>
        <p:txBody>
          <a:bodyPr/>
          <a:lstStyle/>
          <a:p>
            <a:endParaRPr lang="en-US"/>
          </a:p>
        </p:txBody>
      </p:sp>
      <p:sp>
        <p:nvSpPr>
          <p:cNvPr id="49" name="AutoShape 49"/>
          <p:cNvSpPr/>
          <p:nvPr/>
        </p:nvSpPr>
        <p:spPr>
          <a:xfrm>
            <a:off x="6689334" y="5268164"/>
            <a:ext cx="0" cy="415317"/>
          </a:xfrm>
          <a:prstGeom prst="line">
            <a:avLst/>
          </a:prstGeom>
          <a:ln w="9525" cap="flat">
            <a:solidFill>
              <a:srgbClr val="000000"/>
            </a:solidFill>
            <a:prstDash val="solid"/>
            <a:headEnd type="none" w="sm" len="sm"/>
            <a:tailEnd type="oval" w="lg" len="lg"/>
          </a:ln>
        </p:spPr>
        <p:txBody>
          <a:bodyPr/>
          <a:lstStyle/>
          <a:p>
            <a:endParaRPr lang="en-US"/>
          </a:p>
        </p:txBody>
      </p:sp>
      <p:sp>
        <p:nvSpPr>
          <p:cNvPr id="50" name="AutoShape 50"/>
          <p:cNvSpPr/>
          <p:nvPr/>
        </p:nvSpPr>
        <p:spPr>
          <a:xfrm>
            <a:off x="3280818" y="5683481"/>
            <a:ext cx="0" cy="515373"/>
          </a:xfrm>
          <a:prstGeom prst="line">
            <a:avLst/>
          </a:prstGeom>
          <a:ln w="9525" cap="flat">
            <a:solidFill>
              <a:srgbClr val="000000"/>
            </a:solidFill>
            <a:prstDash val="solid"/>
            <a:headEnd type="none" w="sm" len="sm"/>
            <a:tailEnd type="oval" w="lg" len="lg"/>
          </a:ln>
        </p:spPr>
        <p:txBody>
          <a:bodyPr/>
          <a:lstStyle/>
          <a:p>
            <a:endParaRPr lang="en-US"/>
          </a:p>
        </p:txBody>
      </p:sp>
      <p:sp>
        <p:nvSpPr>
          <p:cNvPr id="51" name="AutoShape 51"/>
          <p:cNvSpPr/>
          <p:nvPr/>
        </p:nvSpPr>
        <p:spPr>
          <a:xfrm>
            <a:off x="15007182" y="5683481"/>
            <a:ext cx="0" cy="515373"/>
          </a:xfrm>
          <a:prstGeom prst="line">
            <a:avLst/>
          </a:prstGeom>
          <a:ln w="9525" cap="flat">
            <a:solidFill>
              <a:srgbClr val="000000"/>
            </a:solidFill>
            <a:prstDash val="solid"/>
            <a:headEnd type="none" w="sm" len="sm"/>
            <a:tailEnd type="oval" w="lg" len="lg"/>
          </a:ln>
        </p:spPr>
        <p:txBody>
          <a:bodyPr/>
          <a:lstStyle/>
          <a:p>
            <a:endParaRPr lang="en-US"/>
          </a:p>
        </p:txBody>
      </p:sp>
      <p:sp>
        <p:nvSpPr>
          <p:cNvPr id="52" name="AutoShape 52"/>
          <p:cNvSpPr/>
          <p:nvPr/>
        </p:nvSpPr>
        <p:spPr>
          <a:xfrm>
            <a:off x="12075624" y="5683481"/>
            <a:ext cx="0" cy="515373"/>
          </a:xfrm>
          <a:prstGeom prst="line">
            <a:avLst/>
          </a:prstGeom>
          <a:ln w="9525" cap="flat">
            <a:solidFill>
              <a:srgbClr val="000000"/>
            </a:solidFill>
            <a:prstDash val="solid"/>
            <a:headEnd type="none" w="sm" len="sm"/>
            <a:tailEnd type="oval" w="lg" len="lg"/>
          </a:ln>
        </p:spPr>
        <p:txBody>
          <a:bodyPr/>
          <a:lstStyle/>
          <a:p>
            <a:endParaRPr lang="en-US"/>
          </a:p>
        </p:txBody>
      </p:sp>
      <p:sp>
        <p:nvSpPr>
          <p:cNvPr id="53" name="AutoShape 53"/>
          <p:cNvSpPr/>
          <p:nvPr/>
        </p:nvSpPr>
        <p:spPr>
          <a:xfrm>
            <a:off x="9144000" y="5683481"/>
            <a:ext cx="67" cy="515373"/>
          </a:xfrm>
          <a:prstGeom prst="line">
            <a:avLst/>
          </a:prstGeom>
          <a:ln w="9525" cap="flat">
            <a:solidFill>
              <a:srgbClr val="000000"/>
            </a:solidFill>
            <a:prstDash val="solid"/>
            <a:headEnd type="none" w="sm" len="sm"/>
            <a:tailEnd type="oval" w="lg" len="lg"/>
          </a:ln>
        </p:spPr>
        <p:txBody>
          <a:bodyPr/>
          <a:lstStyle/>
          <a:p>
            <a:endParaRPr lang="en-US"/>
          </a:p>
        </p:txBody>
      </p:sp>
      <p:sp>
        <p:nvSpPr>
          <p:cNvPr id="54" name="AutoShape 54"/>
          <p:cNvSpPr/>
          <p:nvPr/>
        </p:nvSpPr>
        <p:spPr>
          <a:xfrm>
            <a:off x="6212509" y="5683481"/>
            <a:ext cx="0" cy="515373"/>
          </a:xfrm>
          <a:prstGeom prst="line">
            <a:avLst/>
          </a:prstGeom>
          <a:ln w="9525" cap="flat">
            <a:solidFill>
              <a:srgbClr val="000000"/>
            </a:solidFill>
            <a:prstDash val="solid"/>
            <a:headEnd type="none" w="sm" len="sm"/>
            <a:tailEnd type="oval" w="lg" len="lg"/>
          </a:ln>
        </p:spPr>
        <p:txBody>
          <a:bodyPr/>
          <a:lstStyle/>
          <a:p>
            <a:endParaRPr lang="en-US"/>
          </a:p>
        </p:txBody>
      </p:sp>
      <p:grpSp>
        <p:nvGrpSpPr>
          <p:cNvPr id="55" name="Group 55"/>
          <p:cNvGrpSpPr/>
          <p:nvPr/>
        </p:nvGrpSpPr>
        <p:grpSpPr>
          <a:xfrm>
            <a:off x="1495161" y="2420070"/>
            <a:ext cx="243313" cy="231908"/>
            <a:chOff x="0" y="0"/>
            <a:chExt cx="812800" cy="774700"/>
          </a:xfrm>
        </p:grpSpPr>
        <p:sp>
          <p:nvSpPr>
            <p:cNvPr id="56" name="Freeform 5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57" name="TextBox 57"/>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
        <p:nvSpPr>
          <p:cNvPr id="58" name="TextBox 58"/>
          <p:cNvSpPr txBox="1"/>
          <p:nvPr/>
        </p:nvSpPr>
        <p:spPr>
          <a:xfrm>
            <a:off x="742105" y="179979"/>
            <a:ext cx="16803924" cy="1580782"/>
          </a:xfrm>
          <a:prstGeom prst="rect">
            <a:avLst/>
          </a:prstGeom>
        </p:spPr>
        <p:txBody>
          <a:bodyPr lIns="0" tIns="0" rIns="0" bIns="0" rtlCol="0" anchor="t">
            <a:spAutoFit/>
          </a:bodyPr>
          <a:lstStyle/>
          <a:p>
            <a:pPr algn="ctr">
              <a:lnSpc>
                <a:spcPts val="6320"/>
              </a:lnSpc>
              <a:spcBef>
                <a:spcPct val="0"/>
              </a:spcBef>
            </a:pPr>
            <a:r>
              <a:rPr lang="en-US" sz="4514" spc="1024">
                <a:solidFill>
                  <a:srgbClr val="FFFFFF"/>
                </a:solidFill>
                <a:latin typeface="Crimson Pro"/>
                <a:ea typeface="Crimson Pro"/>
                <a:cs typeface="Crimson Pro"/>
                <a:sym typeface="Crimson Pro"/>
              </a:rPr>
              <a:t>LEGISLATIVE BRANCH ORGANIZATIONAL STRUCTURE</a:t>
            </a:r>
          </a:p>
        </p:txBody>
      </p:sp>
      <p:sp>
        <p:nvSpPr>
          <p:cNvPr id="59" name="TextBox 59"/>
          <p:cNvSpPr txBox="1"/>
          <p:nvPr/>
        </p:nvSpPr>
        <p:spPr>
          <a:xfrm>
            <a:off x="6174335" y="8389487"/>
            <a:ext cx="9525" cy="606056"/>
          </a:xfrm>
          <a:prstGeom prst="rect">
            <a:avLst/>
          </a:prstGeom>
        </p:spPr>
        <p:txBody>
          <a:bodyPr lIns="0" tIns="0" rIns="0" bIns="0" rtlCol="0" anchor="t">
            <a:spAutoFit/>
          </a:bodyPr>
          <a:lstStyle/>
          <a:p>
            <a:pPr algn="ctr">
              <a:lnSpc>
                <a:spcPts val="4920"/>
              </a:lnSpc>
              <a:spcBef>
                <a:spcPct val="0"/>
              </a:spcBef>
            </a:pPr>
            <a:endParaRPr/>
          </a:p>
        </p:txBody>
      </p:sp>
      <p:sp>
        <p:nvSpPr>
          <p:cNvPr id="60" name="TextBox 60"/>
          <p:cNvSpPr txBox="1"/>
          <p:nvPr/>
        </p:nvSpPr>
        <p:spPr>
          <a:xfrm>
            <a:off x="147225" y="7332937"/>
            <a:ext cx="2410123" cy="622935"/>
          </a:xfrm>
          <a:prstGeom prst="rect">
            <a:avLst/>
          </a:prstGeom>
        </p:spPr>
        <p:txBody>
          <a:bodyPr lIns="0" tIns="0" rIns="0" bIns="0" rtlCol="0" anchor="t">
            <a:spAutoFit/>
          </a:bodyPr>
          <a:lstStyle/>
          <a:p>
            <a:pPr algn="ctr">
              <a:lnSpc>
                <a:spcPts val="5040"/>
              </a:lnSpc>
            </a:pPr>
            <a:r>
              <a:rPr lang="en-US" sz="3600" b="1" u="sng">
                <a:solidFill>
                  <a:srgbClr val="FFFFFF"/>
                </a:solidFill>
                <a:latin typeface="Crimson Pro Bold"/>
                <a:ea typeface="Crimson Pro Bold"/>
                <a:cs typeface="Crimson Pro Bold"/>
                <a:sym typeface="Crimson Pro Bold"/>
              </a:rPr>
              <a:t>Senate Seats</a:t>
            </a:r>
          </a:p>
        </p:txBody>
      </p:sp>
      <p:sp>
        <p:nvSpPr>
          <p:cNvPr id="61" name="TextBox 61"/>
          <p:cNvSpPr txBox="1"/>
          <p:nvPr/>
        </p:nvSpPr>
        <p:spPr>
          <a:xfrm>
            <a:off x="0" y="8006910"/>
            <a:ext cx="6174335" cy="2230374"/>
          </a:xfrm>
          <a:prstGeom prst="rect">
            <a:avLst/>
          </a:prstGeom>
        </p:spPr>
        <p:txBody>
          <a:bodyPr lIns="0" tIns="0" rIns="0" bIns="0" rtlCol="0" anchor="t">
            <a:spAutoFit/>
          </a:bodyPr>
          <a:lstStyle/>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UNDERGRADUATE AT LARGE(6)</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GRADUATE AT LARGE(4)</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ARCHITECHTURE AND DESIGN(1)</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GLOBAL HOSPITALITY AND LEADERSHIP (1)</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ARTS (1)</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BUSINESS (4)</a:t>
            </a:r>
          </a:p>
          <a:p>
            <a:pPr algn="l">
              <a:lnSpc>
                <a:spcPts val="2015"/>
              </a:lnSpc>
            </a:pPr>
            <a:endParaRPr lang="en-US" sz="1439" b="1" spc="326">
              <a:solidFill>
                <a:srgbClr val="FFFFFF"/>
              </a:solidFill>
              <a:latin typeface="Crimson Pro Bold"/>
              <a:ea typeface="Crimson Pro Bold"/>
              <a:cs typeface="Crimson Pro Bold"/>
              <a:sym typeface="Crimson Pro Bold"/>
            </a:endParaRPr>
          </a:p>
          <a:p>
            <a:pPr algn="ctr">
              <a:lnSpc>
                <a:spcPts val="2015"/>
              </a:lnSpc>
            </a:pPr>
            <a:endParaRPr lang="en-US" sz="1439" b="1" spc="326">
              <a:solidFill>
                <a:srgbClr val="FFFFFF"/>
              </a:solidFill>
              <a:latin typeface="Crimson Pro Bold"/>
              <a:ea typeface="Crimson Pro Bold"/>
              <a:cs typeface="Crimson Pro Bold"/>
              <a:sym typeface="Crimson Pro Bold"/>
            </a:endParaRPr>
          </a:p>
        </p:txBody>
      </p:sp>
      <p:sp>
        <p:nvSpPr>
          <p:cNvPr id="62" name="TextBox 62"/>
          <p:cNvSpPr txBox="1"/>
          <p:nvPr/>
        </p:nvSpPr>
        <p:spPr>
          <a:xfrm>
            <a:off x="5809784" y="7917772"/>
            <a:ext cx="5318587" cy="1982724"/>
          </a:xfrm>
          <a:prstGeom prst="rect">
            <a:avLst/>
          </a:prstGeom>
        </p:spPr>
        <p:txBody>
          <a:bodyPr lIns="0" tIns="0" rIns="0" bIns="0" rtlCol="0" anchor="t">
            <a:spAutoFit/>
          </a:bodyPr>
          <a:lstStyle/>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EDUCATION(2)</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EINGINEERING (3)</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EXPLORATORY STUDIES(2)</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LAW CENTER (1)</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HOBBY SCHOOL OF PUBLIC AFFAIRS(1)</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HONORS COLLEGE (2)</a:t>
            </a:r>
          </a:p>
          <a:p>
            <a:pPr marL="310896" lvl="1" indent="-155448" algn="l">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MEDICINE (1)</a:t>
            </a:r>
          </a:p>
          <a:p>
            <a:pPr algn="l">
              <a:lnSpc>
                <a:spcPts val="2015"/>
              </a:lnSpc>
            </a:pPr>
            <a:endParaRPr lang="en-US" sz="1439" b="1" spc="326">
              <a:solidFill>
                <a:srgbClr val="FFFFFF"/>
              </a:solidFill>
              <a:latin typeface="Crimson Pro Bold"/>
              <a:ea typeface="Crimson Pro Bold"/>
              <a:cs typeface="Crimson Pro Bold"/>
              <a:sym typeface="Crimson Pro Bold"/>
            </a:endParaRPr>
          </a:p>
        </p:txBody>
      </p:sp>
      <p:sp>
        <p:nvSpPr>
          <p:cNvPr id="63" name="TextBox 63"/>
          <p:cNvSpPr txBox="1"/>
          <p:nvPr/>
        </p:nvSpPr>
        <p:spPr>
          <a:xfrm>
            <a:off x="10994647" y="7917772"/>
            <a:ext cx="7293353" cy="1735074"/>
          </a:xfrm>
          <a:prstGeom prst="rect">
            <a:avLst/>
          </a:prstGeom>
        </p:spPr>
        <p:txBody>
          <a:bodyPr lIns="0" tIns="0" rIns="0" bIns="0" rtlCol="0" anchor="t">
            <a:spAutoFit/>
          </a:bodyPr>
          <a:lstStyle/>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LIBERAL ARTS AND SOCIAL SCIENCES (7)</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NATURAL SCIENCE AND MATHEMATICS(4)</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NURSING(1)</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OPTOMETRY (1)</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PHARMACY (1)</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SOCIAL WORK(1)</a:t>
            </a:r>
          </a:p>
          <a:p>
            <a:pPr marL="310896" lvl="1" indent="-155448" algn="just">
              <a:lnSpc>
                <a:spcPts val="2015"/>
              </a:lnSpc>
              <a:buFont typeface="Arial"/>
              <a:buChar char="•"/>
            </a:pPr>
            <a:r>
              <a:rPr lang="en-US" sz="1439" b="1" spc="326">
                <a:solidFill>
                  <a:srgbClr val="FFFFFF"/>
                </a:solidFill>
                <a:latin typeface="Crimson Pro Bold"/>
                <a:ea typeface="Crimson Pro Bold"/>
                <a:cs typeface="Crimson Pro Bold"/>
                <a:sym typeface="Crimson Pro Bold"/>
              </a:rPr>
              <a:t>COLLEGE OF TECHNOLOGY(1)</a:t>
            </a:r>
          </a:p>
        </p:txBody>
      </p:sp>
      <p:sp>
        <p:nvSpPr>
          <p:cNvPr id="64" name="TextBox 64"/>
          <p:cNvSpPr txBox="1"/>
          <p:nvPr/>
        </p:nvSpPr>
        <p:spPr>
          <a:xfrm>
            <a:off x="1842893" y="2266784"/>
            <a:ext cx="1855738" cy="481330"/>
          </a:xfrm>
          <a:prstGeom prst="rect">
            <a:avLst/>
          </a:prstGeom>
        </p:spPr>
        <p:txBody>
          <a:bodyPr lIns="0" tIns="0" rIns="0" bIns="0" rtlCol="0" anchor="t">
            <a:spAutoFit/>
          </a:bodyPr>
          <a:lstStyle/>
          <a:p>
            <a:pPr algn="ctr">
              <a:lnSpc>
                <a:spcPts val="3919"/>
              </a:lnSpc>
            </a:pPr>
            <a:r>
              <a:rPr lang="en-US" sz="2799">
                <a:solidFill>
                  <a:srgbClr val="FFFFFF"/>
                </a:solidFill>
                <a:latin typeface="Crimson Pro"/>
                <a:ea typeface="Crimson Pro"/>
                <a:cs typeface="Crimson Pro"/>
                <a:sym typeface="Crimson Pro"/>
              </a:rPr>
              <a:t>Paid Position</a:t>
            </a:r>
          </a:p>
        </p:txBody>
      </p:sp>
      <p:grpSp>
        <p:nvGrpSpPr>
          <p:cNvPr id="65" name="Group 65"/>
          <p:cNvGrpSpPr/>
          <p:nvPr/>
        </p:nvGrpSpPr>
        <p:grpSpPr>
          <a:xfrm>
            <a:off x="8105511" y="3142429"/>
            <a:ext cx="243313" cy="231908"/>
            <a:chOff x="0" y="0"/>
            <a:chExt cx="812800" cy="774700"/>
          </a:xfrm>
        </p:grpSpPr>
        <p:sp>
          <p:nvSpPr>
            <p:cNvPr id="66" name="Freeform 66"/>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67" name="TextBox 67"/>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3" name="TextBox 3"/>
          <p:cNvSpPr txBox="1"/>
          <p:nvPr/>
        </p:nvSpPr>
        <p:spPr>
          <a:xfrm>
            <a:off x="742038" y="952500"/>
            <a:ext cx="16803924" cy="606056"/>
          </a:xfrm>
          <a:prstGeom prst="rect">
            <a:avLst/>
          </a:prstGeom>
        </p:spPr>
        <p:txBody>
          <a:bodyPr lIns="0" tIns="0" rIns="0" bIns="0" rtlCol="0" anchor="t">
            <a:spAutoFit/>
          </a:bodyPr>
          <a:lstStyle/>
          <a:p>
            <a:pPr algn="ctr">
              <a:lnSpc>
                <a:spcPts val="4920"/>
              </a:lnSpc>
              <a:spcBef>
                <a:spcPct val="0"/>
              </a:spcBef>
            </a:pPr>
            <a:r>
              <a:rPr lang="en-US" sz="3514" spc="797">
                <a:solidFill>
                  <a:srgbClr val="FFFFFF"/>
                </a:solidFill>
                <a:latin typeface="Crimson Pro"/>
                <a:ea typeface="Crimson Pro"/>
                <a:cs typeface="Crimson Pro"/>
                <a:sym typeface="Crimson Pro"/>
              </a:rPr>
              <a:t>JUDICAL BRANCH ORGANIZATIONAL STRUCTURE</a:t>
            </a:r>
          </a:p>
        </p:txBody>
      </p:sp>
      <p:grpSp>
        <p:nvGrpSpPr>
          <p:cNvPr id="4" name="Group 4"/>
          <p:cNvGrpSpPr/>
          <p:nvPr/>
        </p:nvGrpSpPr>
        <p:grpSpPr>
          <a:xfrm>
            <a:off x="6836273" y="2246788"/>
            <a:ext cx="4383887" cy="914345"/>
            <a:chOff x="0" y="0"/>
            <a:chExt cx="1085726" cy="226449"/>
          </a:xfrm>
        </p:grpSpPr>
        <p:sp>
          <p:nvSpPr>
            <p:cNvPr id="5" name="Freeform 5"/>
            <p:cNvSpPr/>
            <p:nvPr/>
          </p:nvSpPr>
          <p:spPr>
            <a:xfrm>
              <a:off x="0" y="0"/>
              <a:ext cx="1085726" cy="226449"/>
            </a:xfrm>
            <a:custGeom>
              <a:avLst/>
              <a:gdLst/>
              <a:ahLst/>
              <a:cxnLst/>
              <a:rect l="l" t="t" r="r" b="b"/>
              <a:pathLst>
                <a:path w="1085726" h="226449">
                  <a:moveTo>
                    <a:pt x="14128" y="0"/>
                  </a:moveTo>
                  <a:lnTo>
                    <a:pt x="1071598" y="0"/>
                  </a:lnTo>
                  <a:cubicBezTo>
                    <a:pt x="1079400" y="0"/>
                    <a:pt x="1085726" y="6325"/>
                    <a:pt x="1085726" y="14128"/>
                  </a:cubicBezTo>
                  <a:lnTo>
                    <a:pt x="1085726" y="212321"/>
                  </a:lnTo>
                  <a:cubicBezTo>
                    <a:pt x="1085726" y="220124"/>
                    <a:pt x="1079400" y="226449"/>
                    <a:pt x="1071598" y="226449"/>
                  </a:cubicBezTo>
                  <a:lnTo>
                    <a:pt x="14128" y="226449"/>
                  </a:lnTo>
                  <a:cubicBezTo>
                    <a:pt x="6325" y="226449"/>
                    <a:pt x="0" y="220124"/>
                    <a:pt x="0" y="212321"/>
                  </a:cubicBezTo>
                  <a:lnTo>
                    <a:pt x="0" y="14128"/>
                  </a:lnTo>
                  <a:cubicBezTo>
                    <a:pt x="0" y="6325"/>
                    <a:pt x="6325" y="0"/>
                    <a:pt x="14128" y="0"/>
                  </a:cubicBezTo>
                  <a:close/>
                </a:path>
              </a:pathLst>
            </a:custGeom>
            <a:solidFill>
              <a:srgbClr val="54585A"/>
            </a:solidFill>
            <a:ln w="19050" cap="sq">
              <a:solidFill>
                <a:srgbClr val="000000"/>
              </a:solidFill>
              <a:prstDash val="solid"/>
              <a:miter/>
            </a:ln>
          </p:spPr>
          <p:txBody>
            <a:bodyPr/>
            <a:lstStyle/>
            <a:p>
              <a:endParaRPr lang="en-US"/>
            </a:p>
          </p:txBody>
        </p:sp>
        <p:sp>
          <p:nvSpPr>
            <p:cNvPr id="6" name="TextBox 6"/>
            <p:cNvSpPr txBox="1"/>
            <p:nvPr/>
          </p:nvSpPr>
          <p:spPr>
            <a:xfrm>
              <a:off x="0" y="-28575"/>
              <a:ext cx="1085726" cy="255024"/>
            </a:xfrm>
            <a:prstGeom prst="rect">
              <a:avLst/>
            </a:prstGeom>
          </p:spPr>
          <p:txBody>
            <a:bodyPr lIns="50800" tIns="50800" rIns="50800" bIns="50800" rtlCol="0" anchor="ctr"/>
            <a:lstStyle/>
            <a:p>
              <a:pPr algn="ctr">
                <a:lnSpc>
                  <a:spcPts val="1136"/>
                </a:lnSpc>
              </a:pPr>
              <a:endParaRPr/>
            </a:p>
          </p:txBody>
        </p:sp>
      </p:grpSp>
      <p:sp>
        <p:nvSpPr>
          <p:cNvPr id="7" name="TextBox 7"/>
          <p:cNvSpPr txBox="1"/>
          <p:nvPr/>
        </p:nvSpPr>
        <p:spPr>
          <a:xfrm>
            <a:off x="7565178" y="2379461"/>
            <a:ext cx="2946646" cy="311810"/>
          </a:xfrm>
          <a:prstGeom prst="rect">
            <a:avLst/>
          </a:prstGeom>
        </p:spPr>
        <p:txBody>
          <a:bodyPr lIns="0" tIns="0" rIns="0" bIns="0" rtlCol="0" anchor="t">
            <a:spAutoFit/>
          </a:bodyPr>
          <a:lstStyle/>
          <a:p>
            <a:pPr algn="ctr">
              <a:lnSpc>
                <a:spcPts val="2548"/>
              </a:lnSpc>
              <a:spcBef>
                <a:spcPct val="0"/>
              </a:spcBef>
            </a:pPr>
            <a:r>
              <a:rPr lang="en-US" sz="1794" b="1" spc="89">
                <a:solidFill>
                  <a:srgbClr val="FFFFFF"/>
                </a:solidFill>
                <a:latin typeface="Crimson Pro Bold"/>
                <a:ea typeface="Crimson Pro Bold"/>
                <a:cs typeface="Crimson Pro Bold"/>
                <a:sym typeface="Crimson Pro Bold"/>
              </a:rPr>
              <a:t>Acting Chief Justice</a:t>
            </a:r>
          </a:p>
        </p:txBody>
      </p:sp>
      <p:sp>
        <p:nvSpPr>
          <p:cNvPr id="8" name="TextBox 8"/>
          <p:cNvSpPr txBox="1"/>
          <p:nvPr/>
        </p:nvSpPr>
        <p:spPr>
          <a:xfrm>
            <a:off x="7677283" y="2710061"/>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CHRISTIAN MEDRANO</a:t>
            </a:r>
          </a:p>
        </p:txBody>
      </p:sp>
      <p:grpSp>
        <p:nvGrpSpPr>
          <p:cNvPr id="9" name="Group 9"/>
          <p:cNvGrpSpPr/>
          <p:nvPr/>
        </p:nvGrpSpPr>
        <p:grpSpPr>
          <a:xfrm>
            <a:off x="5639032" y="3842567"/>
            <a:ext cx="2906109" cy="914345"/>
            <a:chOff x="0" y="0"/>
            <a:chExt cx="719735" cy="226449"/>
          </a:xfrm>
        </p:grpSpPr>
        <p:sp>
          <p:nvSpPr>
            <p:cNvPr id="10" name="Freeform 10"/>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11" name="TextBox 11"/>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12" name="Group 12"/>
          <p:cNvGrpSpPr/>
          <p:nvPr/>
        </p:nvGrpSpPr>
        <p:grpSpPr>
          <a:xfrm>
            <a:off x="9760633" y="3842567"/>
            <a:ext cx="2906109" cy="914345"/>
            <a:chOff x="0" y="0"/>
            <a:chExt cx="719735" cy="226449"/>
          </a:xfrm>
        </p:grpSpPr>
        <p:sp>
          <p:nvSpPr>
            <p:cNvPr id="13" name="Freeform 13"/>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14" name="TextBox 14"/>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15" name="Group 15"/>
          <p:cNvGrpSpPr/>
          <p:nvPr/>
        </p:nvGrpSpPr>
        <p:grpSpPr>
          <a:xfrm>
            <a:off x="5630308" y="5226973"/>
            <a:ext cx="2906109" cy="914345"/>
            <a:chOff x="0" y="0"/>
            <a:chExt cx="719735" cy="226449"/>
          </a:xfrm>
        </p:grpSpPr>
        <p:sp>
          <p:nvSpPr>
            <p:cNvPr id="16" name="Freeform 16"/>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17" name="TextBox 17"/>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18" name="Group 18"/>
          <p:cNvGrpSpPr/>
          <p:nvPr/>
        </p:nvGrpSpPr>
        <p:grpSpPr>
          <a:xfrm rot="-33314">
            <a:off x="9705221" y="5241032"/>
            <a:ext cx="2906109" cy="914345"/>
            <a:chOff x="0" y="0"/>
            <a:chExt cx="719735" cy="226449"/>
          </a:xfrm>
        </p:grpSpPr>
        <p:sp>
          <p:nvSpPr>
            <p:cNvPr id="19" name="Freeform 19"/>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20" name="TextBox 20"/>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sp>
        <p:nvSpPr>
          <p:cNvPr id="21" name="AutoShape 21"/>
          <p:cNvSpPr/>
          <p:nvPr/>
        </p:nvSpPr>
        <p:spPr>
          <a:xfrm flipH="1">
            <a:off x="8545141" y="4299739"/>
            <a:ext cx="1215492" cy="0"/>
          </a:xfrm>
          <a:prstGeom prst="line">
            <a:avLst/>
          </a:prstGeom>
          <a:ln w="28575" cap="rnd">
            <a:solidFill>
              <a:srgbClr val="000000"/>
            </a:solidFill>
            <a:prstDash val="solid"/>
            <a:headEnd type="none" w="sm" len="sm"/>
            <a:tailEnd type="none" w="sm" len="sm"/>
          </a:ln>
        </p:spPr>
        <p:txBody>
          <a:bodyPr/>
          <a:lstStyle/>
          <a:p>
            <a:endParaRPr lang="en-US"/>
          </a:p>
        </p:txBody>
      </p:sp>
      <p:sp>
        <p:nvSpPr>
          <p:cNvPr id="22" name="AutoShape 22"/>
          <p:cNvSpPr/>
          <p:nvPr/>
        </p:nvSpPr>
        <p:spPr>
          <a:xfrm flipV="1">
            <a:off x="9111178" y="3161133"/>
            <a:ext cx="14244" cy="5762502"/>
          </a:xfrm>
          <a:prstGeom prst="line">
            <a:avLst/>
          </a:prstGeom>
          <a:ln w="28575" cap="rnd">
            <a:solidFill>
              <a:srgbClr val="000000"/>
            </a:solidFill>
            <a:prstDash val="solid"/>
            <a:headEnd type="none" w="sm" len="sm"/>
            <a:tailEnd type="none" w="sm" len="sm"/>
          </a:ln>
        </p:spPr>
        <p:txBody>
          <a:bodyPr/>
          <a:lstStyle/>
          <a:p>
            <a:endParaRPr lang="en-US"/>
          </a:p>
        </p:txBody>
      </p:sp>
      <p:grpSp>
        <p:nvGrpSpPr>
          <p:cNvPr id="23" name="Group 23"/>
          <p:cNvGrpSpPr/>
          <p:nvPr/>
        </p:nvGrpSpPr>
        <p:grpSpPr>
          <a:xfrm rot="-33314">
            <a:off x="5634670" y="6582705"/>
            <a:ext cx="2906109" cy="914345"/>
            <a:chOff x="0" y="0"/>
            <a:chExt cx="719735" cy="226449"/>
          </a:xfrm>
        </p:grpSpPr>
        <p:sp>
          <p:nvSpPr>
            <p:cNvPr id="24" name="Freeform 24"/>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25" name="TextBox 25"/>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26" name="Group 26"/>
          <p:cNvGrpSpPr/>
          <p:nvPr/>
        </p:nvGrpSpPr>
        <p:grpSpPr>
          <a:xfrm rot="-33314">
            <a:off x="9651041" y="6594492"/>
            <a:ext cx="2906109" cy="914345"/>
            <a:chOff x="0" y="0"/>
            <a:chExt cx="719735" cy="226449"/>
          </a:xfrm>
        </p:grpSpPr>
        <p:sp>
          <p:nvSpPr>
            <p:cNvPr id="27" name="Freeform 27"/>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28" name="TextBox 28"/>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29" name="Group 29"/>
          <p:cNvGrpSpPr/>
          <p:nvPr/>
        </p:nvGrpSpPr>
        <p:grpSpPr>
          <a:xfrm rot="-33314">
            <a:off x="5625493" y="7995230"/>
            <a:ext cx="2906109" cy="914345"/>
            <a:chOff x="0" y="0"/>
            <a:chExt cx="719735" cy="226449"/>
          </a:xfrm>
        </p:grpSpPr>
        <p:sp>
          <p:nvSpPr>
            <p:cNvPr id="30" name="Freeform 30"/>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31" name="TextBox 31"/>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grpSp>
        <p:nvGrpSpPr>
          <p:cNvPr id="32" name="Group 32"/>
          <p:cNvGrpSpPr/>
          <p:nvPr/>
        </p:nvGrpSpPr>
        <p:grpSpPr>
          <a:xfrm rot="-33314">
            <a:off x="9645446" y="7950039"/>
            <a:ext cx="2906109" cy="914345"/>
            <a:chOff x="0" y="0"/>
            <a:chExt cx="719735" cy="226449"/>
          </a:xfrm>
        </p:grpSpPr>
        <p:sp>
          <p:nvSpPr>
            <p:cNvPr id="33" name="Freeform 33"/>
            <p:cNvSpPr/>
            <p:nvPr/>
          </p:nvSpPr>
          <p:spPr>
            <a:xfrm>
              <a:off x="0" y="0"/>
              <a:ext cx="719735" cy="226449"/>
            </a:xfrm>
            <a:custGeom>
              <a:avLst/>
              <a:gdLst/>
              <a:ahLst/>
              <a:cxnLst/>
              <a:rect l="l" t="t" r="r" b="b"/>
              <a:pathLst>
                <a:path w="719735" h="226449">
                  <a:moveTo>
                    <a:pt x="21312" y="0"/>
                  </a:moveTo>
                  <a:lnTo>
                    <a:pt x="698423" y="0"/>
                  </a:lnTo>
                  <a:cubicBezTo>
                    <a:pt x="704075" y="0"/>
                    <a:pt x="709496" y="2245"/>
                    <a:pt x="713493" y="6242"/>
                  </a:cubicBezTo>
                  <a:cubicBezTo>
                    <a:pt x="717490" y="10239"/>
                    <a:pt x="719735" y="15660"/>
                    <a:pt x="719735" y="21312"/>
                  </a:cubicBezTo>
                  <a:lnTo>
                    <a:pt x="719735" y="205137"/>
                  </a:lnTo>
                  <a:cubicBezTo>
                    <a:pt x="719735" y="210789"/>
                    <a:pt x="717490" y="216210"/>
                    <a:pt x="713493" y="220207"/>
                  </a:cubicBezTo>
                  <a:cubicBezTo>
                    <a:pt x="709496" y="224204"/>
                    <a:pt x="704075" y="226449"/>
                    <a:pt x="698423" y="226449"/>
                  </a:cubicBezTo>
                  <a:lnTo>
                    <a:pt x="21312" y="226449"/>
                  </a:lnTo>
                  <a:cubicBezTo>
                    <a:pt x="15660" y="226449"/>
                    <a:pt x="10239" y="224204"/>
                    <a:pt x="6242" y="220207"/>
                  </a:cubicBezTo>
                  <a:cubicBezTo>
                    <a:pt x="2245" y="216210"/>
                    <a:pt x="0" y="210789"/>
                    <a:pt x="0" y="205137"/>
                  </a:cubicBezTo>
                  <a:lnTo>
                    <a:pt x="0" y="21312"/>
                  </a:lnTo>
                  <a:cubicBezTo>
                    <a:pt x="0" y="15660"/>
                    <a:pt x="2245" y="10239"/>
                    <a:pt x="6242" y="6242"/>
                  </a:cubicBezTo>
                  <a:cubicBezTo>
                    <a:pt x="10239" y="2245"/>
                    <a:pt x="15660" y="0"/>
                    <a:pt x="21312" y="0"/>
                  </a:cubicBezTo>
                  <a:close/>
                </a:path>
              </a:pathLst>
            </a:custGeom>
            <a:solidFill>
              <a:srgbClr val="54585A"/>
            </a:solidFill>
            <a:ln w="19050" cap="sq">
              <a:solidFill>
                <a:srgbClr val="000000"/>
              </a:solidFill>
              <a:prstDash val="solid"/>
              <a:miter/>
            </a:ln>
          </p:spPr>
          <p:txBody>
            <a:bodyPr/>
            <a:lstStyle/>
            <a:p>
              <a:endParaRPr lang="en-US"/>
            </a:p>
          </p:txBody>
        </p:sp>
        <p:sp>
          <p:nvSpPr>
            <p:cNvPr id="34" name="TextBox 34"/>
            <p:cNvSpPr txBox="1"/>
            <p:nvPr/>
          </p:nvSpPr>
          <p:spPr>
            <a:xfrm>
              <a:off x="0" y="-28575"/>
              <a:ext cx="719735" cy="255024"/>
            </a:xfrm>
            <a:prstGeom prst="rect">
              <a:avLst/>
            </a:prstGeom>
          </p:spPr>
          <p:txBody>
            <a:bodyPr lIns="50800" tIns="50800" rIns="50800" bIns="50800" rtlCol="0" anchor="ctr"/>
            <a:lstStyle/>
            <a:p>
              <a:pPr algn="ctr">
                <a:lnSpc>
                  <a:spcPts val="1136"/>
                </a:lnSpc>
              </a:pPr>
              <a:endParaRPr/>
            </a:p>
          </p:txBody>
        </p:sp>
      </p:grpSp>
      <p:sp>
        <p:nvSpPr>
          <p:cNvPr id="35" name="TextBox 35"/>
          <p:cNvSpPr txBox="1"/>
          <p:nvPr/>
        </p:nvSpPr>
        <p:spPr>
          <a:xfrm>
            <a:off x="5579257" y="3957652"/>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36" name="TextBox 36"/>
          <p:cNvSpPr txBox="1"/>
          <p:nvPr/>
        </p:nvSpPr>
        <p:spPr>
          <a:xfrm>
            <a:off x="9707330" y="3927829"/>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37" name="TextBox 37"/>
          <p:cNvSpPr txBox="1"/>
          <p:nvPr/>
        </p:nvSpPr>
        <p:spPr>
          <a:xfrm>
            <a:off x="5555011" y="5321790"/>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38" name="TextBox 38"/>
          <p:cNvSpPr txBox="1"/>
          <p:nvPr/>
        </p:nvSpPr>
        <p:spPr>
          <a:xfrm>
            <a:off x="9700859" y="5321790"/>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39" name="TextBox 39"/>
          <p:cNvSpPr txBox="1"/>
          <p:nvPr/>
        </p:nvSpPr>
        <p:spPr>
          <a:xfrm>
            <a:off x="5621131" y="6639512"/>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40" name="TextBox 40"/>
          <p:cNvSpPr txBox="1"/>
          <p:nvPr/>
        </p:nvSpPr>
        <p:spPr>
          <a:xfrm>
            <a:off x="9628397" y="6710005"/>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41" name="TextBox 41"/>
          <p:cNvSpPr txBox="1"/>
          <p:nvPr/>
        </p:nvSpPr>
        <p:spPr>
          <a:xfrm>
            <a:off x="5579257" y="8120747"/>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42" name="TextBox 42"/>
          <p:cNvSpPr txBox="1"/>
          <p:nvPr/>
        </p:nvSpPr>
        <p:spPr>
          <a:xfrm>
            <a:off x="9646679" y="8075989"/>
            <a:ext cx="3025659" cy="296854"/>
          </a:xfrm>
          <a:prstGeom prst="rect">
            <a:avLst/>
          </a:prstGeom>
        </p:spPr>
        <p:txBody>
          <a:bodyPr lIns="0" tIns="0" rIns="0" bIns="0" rtlCol="0" anchor="t">
            <a:spAutoFit/>
          </a:bodyPr>
          <a:lstStyle/>
          <a:p>
            <a:pPr algn="ctr">
              <a:lnSpc>
                <a:spcPts val="2340"/>
              </a:lnSpc>
              <a:spcBef>
                <a:spcPct val="0"/>
              </a:spcBef>
            </a:pPr>
            <a:r>
              <a:rPr lang="en-US" sz="1648" b="1" spc="82">
                <a:solidFill>
                  <a:srgbClr val="FFFFFF"/>
                </a:solidFill>
                <a:latin typeface="Crimson Pro Bold"/>
                <a:ea typeface="Crimson Pro Bold"/>
                <a:cs typeface="Crimson Pro Bold"/>
                <a:sym typeface="Crimson Pro Bold"/>
              </a:rPr>
              <a:t>ASSOSCIATE JUSTICE</a:t>
            </a:r>
          </a:p>
        </p:txBody>
      </p:sp>
      <p:sp>
        <p:nvSpPr>
          <p:cNvPr id="43" name="TextBox 43"/>
          <p:cNvSpPr txBox="1"/>
          <p:nvPr/>
        </p:nvSpPr>
        <p:spPr>
          <a:xfrm>
            <a:off x="9858726" y="4290534"/>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CHINWE NWAEZE</a:t>
            </a:r>
          </a:p>
        </p:txBody>
      </p:sp>
      <p:sp>
        <p:nvSpPr>
          <p:cNvPr id="44" name="TextBox 44"/>
          <p:cNvSpPr txBox="1"/>
          <p:nvPr/>
        </p:nvSpPr>
        <p:spPr>
          <a:xfrm>
            <a:off x="6257631" y="4290534"/>
            <a:ext cx="2867791" cy="263017"/>
          </a:xfrm>
          <a:prstGeom prst="rect">
            <a:avLst/>
          </a:prstGeom>
        </p:spPr>
        <p:txBody>
          <a:bodyPr lIns="0" tIns="0" rIns="0" bIns="0" rtlCol="0" anchor="t">
            <a:spAutoFit/>
          </a:bodyPr>
          <a:lstStyle/>
          <a:p>
            <a:pPr algn="just">
              <a:lnSpc>
                <a:spcPts val="2123"/>
              </a:lnSpc>
              <a:spcBef>
                <a:spcPct val="0"/>
              </a:spcBef>
            </a:pPr>
            <a:r>
              <a:rPr lang="en-US" sz="1495" spc="74">
                <a:solidFill>
                  <a:srgbClr val="FFFFFF"/>
                </a:solidFill>
                <a:latin typeface="Crimson Pro"/>
                <a:ea typeface="Crimson Pro"/>
                <a:cs typeface="Crimson Pro"/>
                <a:sym typeface="Crimson Pro"/>
              </a:rPr>
              <a:t>JADEN KIRVEN</a:t>
            </a:r>
          </a:p>
        </p:txBody>
      </p:sp>
      <p:sp>
        <p:nvSpPr>
          <p:cNvPr id="45" name="TextBox 45"/>
          <p:cNvSpPr txBox="1"/>
          <p:nvPr/>
        </p:nvSpPr>
        <p:spPr>
          <a:xfrm>
            <a:off x="5709241" y="5716776"/>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DERRICK COOPER</a:t>
            </a:r>
          </a:p>
        </p:txBody>
      </p:sp>
      <p:sp>
        <p:nvSpPr>
          <p:cNvPr id="46" name="TextBox 46"/>
          <p:cNvSpPr txBox="1"/>
          <p:nvPr/>
        </p:nvSpPr>
        <p:spPr>
          <a:xfrm>
            <a:off x="5630308" y="7030320"/>
            <a:ext cx="2867791" cy="263017"/>
          </a:xfrm>
          <a:prstGeom prst="rect">
            <a:avLst/>
          </a:prstGeom>
        </p:spPr>
        <p:txBody>
          <a:bodyPr lIns="0" tIns="0" rIns="0" bIns="0" rtlCol="0" anchor="t">
            <a:spAutoFit/>
          </a:bodyPr>
          <a:lstStyle/>
          <a:p>
            <a:pPr algn="ctr">
              <a:lnSpc>
                <a:spcPts val="2123"/>
              </a:lnSpc>
            </a:pPr>
            <a:r>
              <a:rPr lang="en-US" sz="1495" spc="74">
                <a:solidFill>
                  <a:srgbClr val="FFFFFF"/>
                </a:solidFill>
                <a:latin typeface="Crimson Pro"/>
                <a:ea typeface="Crimson Pro"/>
                <a:cs typeface="Crimson Pro"/>
                <a:sym typeface="Crimson Pro"/>
              </a:rPr>
              <a:t>SALIN LOPEZ</a:t>
            </a:r>
          </a:p>
        </p:txBody>
      </p:sp>
      <p:sp>
        <p:nvSpPr>
          <p:cNvPr id="47" name="TextBox 47"/>
          <p:cNvSpPr txBox="1"/>
          <p:nvPr/>
        </p:nvSpPr>
        <p:spPr>
          <a:xfrm>
            <a:off x="5700065" y="8454837"/>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LOVE ODUH</a:t>
            </a:r>
          </a:p>
        </p:txBody>
      </p:sp>
      <p:sp>
        <p:nvSpPr>
          <p:cNvPr id="48" name="TextBox 48"/>
          <p:cNvSpPr txBox="1"/>
          <p:nvPr/>
        </p:nvSpPr>
        <p:spPr>
          <a:xfrm>
            <a:off x="9786264" y="8442486"/>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(VACANT)</a:t>
            </a:r>
          </a:p>
        </p:txBody>
      </p:sp>
      <p:sp>
        <p:nvSpPr>
          <p:cNvPr id="49" name="TextBox 49"/>
          <p:cNvSpPr txBox="1"/>
          <p:nvPr/>
        </p:nvSpPr>
        <p:spPr>
          <a:xfrm>
            <a:off x="9798951" y="7048742"/>
            <a:ext cx="2867791"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KARLA LANDA</a:t>
            </a:r>
          </a:p>
        </p:txBody>
      </p:sp>
      <p:sp>
        <p:nvSpPr>
          <p:cNvPr id="50" name="TextBox 50"/>
          <p:cNvSpPr txBox="1"/>
          <p:nvPr/>
        </p:nvSpPr>
        <p:spPr>
          <a:xfrm>
            <a:off x="9858726" y="5745265"/>
            <a:ext cx="2697192" cy="263017"/>
          </a:xfrm>
          <a:prstGeom prst="rect">
            <a:avLst/>
          </a:prstGeom>
        </p:spPr>
        <p:txBody>
          <a:bodyPr lIns="0" tIns="0" rIns="0" bIns="0" rtlCol="0" anchor="t">
            <a:spAutoFit/>
          </a:bodyPr>
          <a:lstStyle/>
          <a:p>
            <a:pPr algn="ctr">
              <a:lnSpc>
                <a:spcPts val="2123"/>
              </a:lnSpc>
              <a:spcBef>
                <a:spcPct val="0"/>
              </a:spcBef>
            </a:pPr>
            <a:r>
              <a:rPr lang="en-US" sz="1495" spc="74">
                <a:solidFill>
                  <a:srgbClr val="FFFFFF"/>
                </a:solidFill>
                <a:latin typeface="Crimson Pro"/>
                <a:ea typeface="Crimson Pro"/>
                <a:cs typeface="Crimson Pro"/>
                <a:sym typeface="Crimson Pro"/>
              </a:rPr>
              <a:t>DIAN VARUGHESE</a:t>
            </a:r>
          </a:p>
        </p:txBody>
      </p:sp>
      <p:sp>
        <p:nvSpPr>
          <p:cNvPr id="51" name="AutoShape 51"/>
          <p:cNvSpPr/>
          <p:nvPr/>
        </p:nvSpPr>
        <p:spPr>
          <a:xfrm flipH="1" flipV="1">
            <a:off x="8536417" y="5684145"/>
            <a:ext cx="1168872" cy="28140"/>
          </a:xfrm>
          <a:prstGeom prst="line">
            <a:avLst/>
          </a:prstGeom>
          <a:ln w="28575" cap="rnd">
            <a:solidFill>
              <a:srgbClr val="000000"/>
            </a:solidFill>
            <a:prstDash val="solid"/>
            <a:headEnd type="none" w="sm" len="sm"/>
            <a:tailEnd type="none" w="sm" len="sm"/>
          </a:ln>
        </p:spPr>
        <p:txBody>
          <a:bodyPr/>
          <a:lstStyle/>
          <a:p>
            <a:endParaRPr lang="en-US"/>
          </a:p>
        </p:txBody>
      </p:sp>
      <p:sp>
        <p:nvSpPr>
          <p:cNvPr id="52" name="AutoShape 52"/>
          <p:cNvSpPr/>
          <p:nvPr/>
        </p:nvSpPr>
        <p:spPr>
          <a:xfrm flipH="1" flipV="1">
            <a:off x="8540711" y="7025797"/>
            <a:ext cx="1110398" cy="39948"/>
          </a:xfrm>
          <a:prstGeom prst="line">
            <a:avLst/>
          </a:prstGeom>
          <a:ln w="28575" cap="rnd">
            <a:solidFill>
              <a:srgbClr val="000000"/>
            </a:solidFill>
            <a:prstDash val="solid"/>
            <a:headEnd type="none" w="sm" len="sm"/>
            <a:tailEnd type="none" w="sm" len="sm"/>
          </a:ln>
        </p:spPr>
        <p:txBody>
          <a:bodyPr/>
          <a:lstStyle/>
          <a:p>
            <a:endParaRPr lang="en-US"/>
          </a:p>
        </p:txBody>
      </p:sp>
      <p:sp>
        <p:nvSpPr>
          <p:cNvPr id="53" name="AutoShape 53"/>
          <p:cNvSpPr/>
          <p:nvPr/>
        </p:nvSpPr>
        <p:spPr>
          <a:xfrm flipH="1">
            <a:off x="8531535" y="8421293"/>
            <a:ext cx="1113980" cy="17029"/>
          </a:xfrm>
          <a:prstGeom prst="line">
            <a:avLst/>
          </a:prstGeom>
          <a:ln w="28575" cap="rnd">
            <a:solidFill>
              <a:srgbClr val="000000"/>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Freeform 2"/>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3" name="AutoShape 3"/>
          <p:cNvSpPr/>
          <p:nvPr/>
        </p:nvSpPr>
        <p:spPr>
          <a:xfrm flipV="1">
            <a:off x="1028695" y="2022468"/>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4" name="TextBox 4"/>
          <p:cNvSpPr txBox="1"/>
          <p:nvPr/>
        </p:nvSpPr>
        <p:spPr>
          <a:xfrm>
            <a:off x="918296" y="480194"/>
            <a:ext cx="16803924" cy="1580782"/>
          </a:xfrm>
          <a:prstGeom prst="rect">
            <a:avLst/>
          </a:prstGeom>
        </p:spPr>
        <p:txBody>
          <a:bodyPr lIns="0" tIns="0" rIns="0" bIns="0" rtlCol="0" anchor="t">
            <a:spAutoFit/>
          </a:bodyPr>
          <a:lstStyle/>
          <a:p>
            <a:pPr algn="ctr">
              <a:lnSpc>
                <a:spcPts val="6320"/>
              </a:lnSpc>
              <a:spcBef>
                <a:spcPct val="0"/>
              </a:spcBef>
            </a:pPr>
            <a:r>
              <a:rPr lang="en-US" sz="4514" spc="1024">
                <a:solidFill>
                  <a:srgbClr val="FFFFFF"/>
                </a:solidFill>
                <a:latin typeface="Crimson Pro"/>
                <a:ea typeface="Crimson Pro"/>
                <a:cs typeface="Crimson Pro"/>
                <a:sym typeface="Crimson Pro"/>
              </a:rPr>
              <a:t>DEPARTMENT OF JUSTICE ORGANIZATIONAL STRUCTURE</a:t>
            </a:r>
          </a:p>
        </p:txBody>
      </p:sp>
      <p:grpSp>
        <p:nvGrpSpPr>
          <p:cNvPr id="5" name="Group 5"/>
          <p:cNvGrpSpPr/>
          <p:nvPr/>
        </p:nvGrpSpPr>
        <p:grpSpPr>
          <a:xfrm>
            <a:off x="7039099" y="2784183"/>
            <a:ext cx="4209802" cy="1375894"/>
            <a:chOff x="0" y="0"/>
            <a:chExt cx="5613069" cy="1834525"/>
          </a:xfrm>
        </p:grpSpPr>
        <p:grpSp>
          <p:nvGrpSpPr>
            <p:cNvPr id="6" name="Group 6"/>
            <p:cNvGrpSpPr/>
            <p:nvPr/>
          </p:nvGrpSpPr>
          <p:grpSpPr>
            <a:xfrm>
              <a:off x="0" y="0"/>
              <a:ext cx="5613069" cy="1834525"/>
              <a:chOff x="0" y="0"/>
              <a:chExt cx="2815965" cy="920345"/>
            </a:xfrm>
          </p:grpSpPr>
          <p:sp>
            <p:nvSpPr>
              <p:cNvPr id="7" name="Freeform 7"/>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8" name="TextBox 8"/>
            <p:cNvSpPr txBox="1"/>
            <p:nvPr/>
          </p:nvSpPr>
          <p:spPr>
            <a:xfrm>
              <a:off x="0" y="312500"/>
              <a:ext cx="5613069" cy="753866"/>
            </a:xfrm>
            <a:prstGeom prst="rect">
              <a:avLst/>
            </a:prstGeom>
          </p:spPr>
          <p:txBody>
            <a:bodyPr lIns="0" tIns="0" rIns="0" bIns="0" rtlCol="0" anchor="t">
              <a:spAutoFit/>
            </a:bodyPr>
            <a:lstStyle/>
            <a:p>
              <a:pPr algn="ctr">
                <a:lnSpc>
                  <a:spcPts val="4865"/>
                </a:lnSpc>
                <a:spcBef>
                  <a:spcPct val="0"/>
                </a:spcBef>
              </a:pPr>
              <a:r>
                <a:rPr lang="en-US" sz="3475" b="1">
                  <a:solidFill>
                    <a:srgbClr val="FFFFFF"/>
                  </a:solidFill>
                  <a:latin typeface="Antonio Bold"/>
                  <a:ea typeface="Antonio Bold"/>
                  <a:cs typeface="Antonio Bold"/>
                  <a:sym typeface="Antonio Bold"/>
                </a:rPr>
                <a:t>(Vacant)</a:t>
              </a:r>
            </a:p>
          </p:txBody>
        </p:sp>
        <p:sp>
          <p:nvSpPr>
            <p:cNvPr id="9" name="TextBox 9"/>
            <p:cNvSpPr txBox="1"/>
            <p:nvPr/>
          </p:nvSpPr>
          <p:spPr>
            <a:xfrm>
              <a:off x="930916" y="1089720"/>
              <a:ext cx="3751238" cy="342457"/>
            </a:xfrm>
            <a:prstGeom prst="rect">
              <a:avLst/>
            </a:prstGeom>
          </p:spPr>
          <p:txBody>
            <a:bodyPr lIns="0" tIns="0" rIns="0" bIns="0" rtlCol="0" anchor="t">
              <a:spAutoFit/>
            </a:bodyPr>
            <a:lstStyle/>
            <a:p>
              <a:pPr algn="ctr">
                <a:lnSpc>
                  <a:spcPts val="2289"/>
                </a:lnSpc>
                <a:spcBef>
                  <a:spcPct val="0"/>
                </a:spcBef>
              </a:pPr>
              <a:r>
                <a:rPr lang="en-US" sz="1635" spc="245">
                  <a:solidFill>
                    <a:srgbClr val="FFFFFF"/>
                  </a:solidFill>
                  <a:latin typeface="Montserrat Classic"/>
                  <a:ea typeface="Montserrat Classic"/>
                  <a:cs typeface="Montserrat Classic"/>
                  <a:sym typeface="Montserrat Classic"/>
                </a:rPr>
                <a:t>ATTORNEY GENERAL</a:t>
              </a:r>
            </a:p>
          </p:txBody>
        </p:sp>
      </p:grpSp>
      <p:sp>
        <p:nvSpPr>
          <p:cNvPr id="10" name="AutoShape 10"/>
          <p:cNvSpPr/>
          <p:nvPr/>
        </p:nvSpPr>
        <p:spPr>
          <a:xfrm>
            <a:off x="9144000" y="4160077"/>
            <a:ext cx="0" cy="742089"/>
          </a:xfrm>
          <a:prstGeom prst="line">
            <a:avLst/>
          </a:prstGeom>
          <a:ln w="19050" cap="flat">
            <a:solidFill>
              <a:srgbClr val="000000"/>
            </a:solidFill>
            <a:prstDash val="solid"/>
            <a:headEnd type="none" w="sm" len="sm"/>
            <a:tailEnd type="oval" w="lg" len="lg"/>
          </a:ln>
        </p:spPr>
        <p:txBody>
          <a:bodyPr/>
          <a:lstStyle/>
          <a:p>
            <a:endParaRPr lang="en-US"/>
          </a:p>
        </p:txBody>
      </p:sp>
      <p:sp>
        <p:nvSpPr>
          <p:cNvPr id="11" name="AutoShape 11"/>
          <p:cNvSpPr/>
          <p:nvPr/>
        </p:nvSpPr>
        <p:spPr>
          <a:xfrm flipH="1">
            <a:off x="9144000" y="6555015"/>
            <a:ext cx="0" cy="417421"/>
          </a:xfrm>
          <a:prstGeom prst="line">
            <a:avLst/>
          </a:prstGeom>
          <a:ln w="19050" cap="flat">
            <a:solidFill>
              <a:srgbClr val="000000"/>
            </a:solidFill>
            <a:prstDash val="solid"/>
            <a:headEnd type="none" w="sm" len="sm"/>
            <a:tailEnd type="oval" w="lg" len="lg"/>
          </a:ln>
        </p:spPr>
        <p:txBody>
          <a:bodyPr/>
          <a:lstStyle/>
          <a:p>
            <a:endParaRPr lang="en-US"/>
          </a:p>
        </p:txBody>
      </p:sp>
      <p:grpSp>
        <p:nvGrpSpPr>
          <p:cNvPr id="12" name="Group 12"/>
          <p:cNvGrpSpPr/>
          <p:nvPr/>
        </p:nvGrpSpPr>
        <p:grpSpPr>
          <a:xfrm>
            <a:off x="7039099" y="4902166"/>
            <a:ext cx="4209802" cy="1652848"/>
            <a:chOff x="0" y="0"/>
            <a:chExt cx="5613069" cy="2203798"/>
          </a:xfrm>
        </p:grpSpPr>
        <p:grpSp>
          <p:nvGrpSpPr>
            <p:cNvPr id="13" name="Group 13"/>
            <p:cNvGrpSpPr/>
            <p:nvPr/>
          </p:nvGrpSpPr>
          <p:grpSpPr>
            <a:xfrm>
              <a:off x="0" y="0"/>
              <a:ext cx="5613069" cy="2203798"/>
              <a:chOff x="0" y="0"/>
              <a:chExt cx="2815965" cy="1105601"/>
            </a:xfrm>
          </p:grpSpPr>
          <p:sp>
            <p:nvSpPr>
              <p:cNvPr id="14" name="Freeform 14"/>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15" name="TextBox 15"/>
            <p:cNvSpPr txBox="1"/>
            <p:nvPr/>
          </p:nvSpPr>
          <p:spPr>
            <a:xfrm>
              <a:off x="0" y="312500"/>
              <a:ext cx="5613069" cy="753866"/>
            </a:xfrm>
            <a:prstGeom prst="rect">
              <a:avLst/>
            </a:prstGeom>
          </p:spPr>
          <p:txBody>
            <a:bodyPr lIns="0" tIns="0" rIns="0" bIns="0" rtlCol="0" anchor="t">
              <a:spAutoFit/>
            </a:bodyPr>
            <a:lstStyle/>
            <a:p>
              <a:pPr algn="ctr">
                <a:lnSpc>
                  <a:spcPts val="4865"/>
                </a:lnSpc>
                <a:spcBef>
                  <a:spcPct val="0"/>
                </a:spcBef>
              </a:pPr>
              <a:r>
                <a:rPr lang="en-US" sz="3475" b="1">
                  <a:solidFill>
                    <a:srgbClr val="FFFFFF"/>
                  </a:solidFill>
                  <a:latin typeface="Antonio Bold"/>
                  <a:ea typeface="Antonio Bold"/>
                  <a:cs typeface="Antonio Bold"/>
                  <a:sym typeface="Antonio Bold"/>
                </a:rPr>
                <a:t>(Vacant)</a:t>
              </a:r>
            </a:p>
          </p:txBody>
        </p:sp>
        <p:sp>
          <p:nvSpPr>
            <p:cNvPr id="16" name="TextBox 16"/>
            <p:cNvSpPr txBox="1"/>
            <p:nvPr/>
          </p:nvSpPr>
          <p:spPr>
            <a:xfrm>
              <a:off x="930916" y="1089720"/>
              <a:ext cx="3751238" cy="711729"/>
            </a:xfrm>
            <a:prstGeom prst="rect">
              <a:avLst/>
            </a:prstGeom>
          </p:spPr>
          <p:txBody>
            <a:bodyPr lIns="0" tIns="0" rIns="0" bIns="0" rtlCol="0" anchor="t">
              <a:spAutoFit/>
            </a:bodyPr>
            <a:lstStyle/>
            <a:p>
              <a:pPr algn="ctr">
                <a:lnSpc>
                  <a:spcPts val="2289"/>
                </a:lnSpc>
                <a:spcBef>
                  <a:spcPct val="0"/>
                </a:spcBef>
              </a:pPr>
              <a:r>
                <a:rPr lang="en-US" sz="1635" spc="245">
                  <a:solidFill>
                    <a:srgbClr val="FFFFFF"/>
                  </a:solidFill>
                  <a:latin typeface="Montserrat Classic"/>
                  <a:ea typeface="Montserrat Classic"/>
                  <a:cs typeface="Montserrat Classic"/>
                  <a:sym typeface="Montserrat Classic"/>
                </a:rPr>
                <a:t>DEPUTEY ATTORNEY GENERAL </a:t>
              </a:r>
            </a:p>
          </p:txBody>
        </p:sp>
      </p:grpSp>
      <p:grpSp>
        <p:nvGrpSpPr>
          <p:cNvPr id="17" name="Group 17"/>
          <p:cNvGrpSpPr/>
          <p:nvPr/>
        </p:nvGrpSpPr>
        <p:grpSpPr>
          <a:xfrm>
            <a:off x="7039099" y="6972436"/>
            <a:ext cx="4209802" cy="1375894"/>
            <a:chOff x="0" y="0"/>
            <a:chExt cx="5613069" cy="1834525"/>
          </a:xfrm>
        </p:grpSpPr>
        <p:grpSp>
          <p:nvGrpSpPr>
            <p:cNvPr id="18" name="Group 18"/>
            <p:cNvGrpSpPr/>
            <p:nvPr/>
          </p:nvGrpSpPr>
          <p:grpSpPr>
            <a:xfrm>
              <a:off x="0" y="0"/>
              <a:ext cx="5613069" cy="1834525"/>
              <a:chOff x="0" y="0"/>
              <a:chExt cx="2815965" cy="920345"/>
            </a:xfrm>
          </p:grpSpPr>
          <p:sp>
            <p:nvSpPr>
              <p:cNvPr id="19" name="Freeform 19"/>
              <p:cNvSpPr/>
              <p:nvPr/>
            </p:nvSpPr>
            <p:spPr>
              <a:xfrm>
                <a:off x="0" y="0"/>
                <a:ext cx="2815965" cy="920345"/>
              </a:xfrm>
              <a:custGeom>
                <a:avLst/>
                <a:gdLst/>
                <a:ahLst/>
                <a:cxnLst/>
                <a:rect l="l" t="t" r="r" b="b"/>
                <a:pathLst>
                  <a:path w="2815965" h="920345">
                    <a:moveTo>
                      <a:pt x="2691505" y="920345"/>
                    </a:moveTo>
                    <a:lnTo>
                      <a:pt x="124460" y="920345"/>
                    </a:lnTo>
                    <a:cubicBezTo>
                      <a:pt x="55880" y="920345"/>
                      <a:pt x="0" y="864465"/>
                      <a:pt x="0" y="795885"/>
                    </a:cubicBezTo>
                    <a:lnTo>
                      <a:pt x="0" y="124460"/>
                    </a:lnTo>
                    <a:cubicBezTo>
                      <a:pt x="0" y="55880"/>
                      <a:pt x="55880" y="0"/>
                      <a:pt x="124460" y="0"/>
                    </a:cubicBezTo>
                    <a:lnTo>
                      <a:pt x="2691505" y="0"/>
                    </a:lnTo>
                    <a:cubicBezTo>
                      <a:pt x="2760085" y="0"/>
                      <a:pt x="2815965" y="55880"/>
                      <a:pt x="2815965" y="124460"/>
                    </a:cubicBezTo>
                    <a:lnTo>
                      <a:pt x="2815965" y="795885"/>
                    </a:lnTo>
                    <a:cubicBezTo>
                      <a:pt x="2815965" y="864465"/>
                      <a:pt x="2760085" y="920345"/>
                      <a:pt x="2691505" y="920345"/>
                    </a:cubicBezTo>
                    <a:close/>
                  </a:path>
                </a:pathLst>
              </a:custGeom>
              <a:solidFill>
                <a:srgbClr val="54585A"/>
              </a:solidFill>
            </p:spPr>
            <p:txBody>
              <a:bodyPr/>
              <a:lstStyle/>
              <a:p>
                <a:endParaRPr lang="en-US"/>
              </a:p>
            </p:txBody>
          </p:sp>
        </p:grpSp>
        <p:sp>
          <p:nvSpPr>
            <p:cNvPr id="20" name="TextBox 20"/>
            <p:cNvSpPr txBox="1"/>
            <p:nvPr/>
          </p:nvSpPr>
          <p:spPr>
            <a:xfrm>
              <a:off x="0" y="312500"/>
              <a:ext cx="5613069" cy="753866"/>
            </a:xfrm>
            <a:prstGeom prst="rect">
              <a:avLst/>
            </a:prstGeom>
          </p:spPr>
          <p:txBody>
            <a:bodyPr lIns="0" tIns="0" rIns="0" bIns="0" rtlCol="0" anchor="t">
              <a:spAutoFit/>
            </a:bodyPr>
            <a:lstStyle/>
            <a:p>
              <a:pPr algn="ctr">
                <a:lnSpc>
                  <a:spcPts val="4865"/>
                </a:lnSpc>
                <a:spcBef>
                  <a:spcPct val="0"/>
                </a:spcBef>
              </a:pPr>
              <a:r>
                <a:rPr lang="en-US" sz="3475" b="1">
                  <a:solidFill>
                    <a:srgbClr val="FFFFFF"/>
                  </a:solidFill>
                  <a:latin typeface="Antonio Bold"/>
                  <a:ea typeface="Antonio Bold"/>
                  <a:cs typeface="Antonio Bold"/>
                  <a:sym typeface="Antonio Bold"/>
                </a:rPr>
                <a:t>(Vacant)</a:t>
              </a:r>
            </a:p>
          </p:txBody>
        </p:sp>
        <p:sp>
          <p:nvSpPr>
            <p:cNvPr id="21" name="TextBox 21"/>
            <p:cNvSpPr txBox="1"/>
            <p:nvPr/>
          </p:nvSpPr>
          <p:spPr>
            <a:xfrm>
              <a:off x="930916" y="1089720"/>
              <a:ext cx="3751238" cy="342457"/>
            </a:xfrm>
            <a:prstGeom prst="rect">
              <a:avLst/>
            </a:prstGeom>
          </p:spPr>
          <p:txBody>
            <a:bodyPr lIns="0" tIns="0" rIns="0" bIns="0" rtlCol="0" anchor="t">
              <a:spAutoFit/>
            </a:bodyPr>
            <a:lstStyle/>
            <a:p>
              <a:pPr algn="ctr">
                <a:lnSpc>
                  <a:spcPts val="2289"/>
                </a:lnSpc>
                <a:spcBef>
                  <a:spcPct val="0"/>
                </a:spcBef>
              </a:pPr>
              <a:r>
                <a:rPr lang="en-US" sz="1635" spc="245">
                  <a:solidFill>
                    <a:srgbClr val="FFFFFF"/>
                  </a:solidFill>
                  <a:latin typeface="Montserrat Classic"/>
                  <a:ea typeface="Montserrat Classic"/>
                  <a:cs typeface="Montserrat Classic"/>
                  <a:sym typeface="Montserrat Classic"/>
                </a:rPr>
                <a:t>AUDITOR</a:t>
              </a:r>
            </a:p>
          </p:txBody>
        </p:sp>
      </p:grpSp>
      <p:grpSp>
        <p:nvGrpSpPr>
          <p:cNvPr id="22" name="Group 22"/>
          <p:cNvGrpSpPr/>
          <p:nvPr/>
        </p:nvGrpSpPr>
        <p:grpSpPr>
          <a:xfrm>
            <a:off x="1495161" y="2420070"/>
            <a:ext cx="243313" cy="231908"/>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24" name="TextBox 24"/>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
        <p:nvSpPr>
          <p:cNvPr id="25" name="TextBox 25"/>
          <p:cNvSpPr txBox="1"/>
          <p:nvPr/>
        </p:nvSpPr>
        <p:spPr>
          <a:xfrm>
            <a:off x="1842893" y="2266784"/>
            <a:ext cx="1855738" cy="481330"/>
          </a:xfrm>
          <a:prstGeom prst="rect">
            <a:avLst/>
          </a:prstGeom>
        </p:spPr>
        <p:txBody>
          <a:bodyPr lIns="0" tIns="0" rIns="0" bIns="0" rtlCol="0" anchor="t">
            <a:spAutoFit/>
          </a:bodyPr>
          <a:lstStyle/>
          <a:p>
            <a:pPr algn="ctr">
              <a:lnSpc>
                <a:spcPts val="3919"/>
              </a:lnSpc>
            </a:pPr>
            <a:r>
              <a:rPr lang="en-US" sz="2799">
                <a:solidFill>
                  <a:srgbClr val="FFFFFF"/>
                </a:solidFill>
                <a:latin typeface="Crimson Pro"/>
                <a:ea typeface="Crimson Pro"/>
                <a:cs typeface="Crimson Pro"/>
                <a:sym typeface="Crimson Pro"/>
              </a:rPr>
              <a:t>Paid Position</a:t>
            </a:r>
          </a:p>
        </p:txBody>
      </p:sp>
      <p:grpSp>
        <p:nvGrpSpPr>
          <p:cNvPr id="26" name="Group 26"/>
          <p:cNvGrpSpPr/>
          <p:nvPr/>
        </p:nvGrpSpPr>
        <p:grpSpPr>
          <a:xfrm>
            <a:off x="7324461" y="3639270"/>
            <a:ext cx="243313" cy="231908"/>
            <a:chOff x="0" y="0"/>
            <a:chExt cx="812800" cy="774700"/>
          </a:xfrm>
        </p:grpSpPr>
        <p:sp>
          <p:nvSpPr>
            <p:cNvPr id="27" name="Freeform 2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28" name="TextBox 28"/>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8102E"/>
        </a:solidFill>
        <a:effectLst/>
      </p:bgPr>
    </p:bg>
    <p:spTree>
      <p:nvGrpSpPr>
        <p:cNvPr id="1" name=""/>
        <p:cNvGrpSpPr/>
        <p:nvPr/>
      </p:nvGrpSpPr>
      <p:grpSpPr>
        <a:xfrm>
          <a:off x="0" y="0"/>
          <a:ext cx="0" cy="0"/>
          <a:chOff x="0" y="0"/>
          <a:chExt cx="0" cy="0"/>
        </a:xfrm>
      </p:grpSpPr>
      <p:sp>
        <p:nvSpPr>
          <p:cNvPr id="2" name="AutoShape 2"/>
          <p:cNvSpPr/>
          <p:nvPr/>
        </p:nvSpPr>
        <p:spPr>
          <a:xfrm flipV="1">
            <a:off x="1028695" y="1760761"/>
            <a:ext cx="16230594" cy="38509"/>
          </a:xfrm>
          <a:prstGeom prst="line">
            <a:avLst/>
          </a:prstGeom>
          <a:ln w="9525" cap="flat">
            <a:solidFill>
              <a:srgbClr val="FFFFFF"/>
            </a:solidFill>
            <a:prstDash val="solid"/>
            <a:headEnd type="none" w="sm" len="sm"/>
            <a:tailEnd type="none" w="sm" len="sm"/>
          </a:ln>
        </p:spPr>
        <p:txBody>
          <a:bodyPr/>
          <a:lstStyle/>
          <a:p>
            <a:endParaRPr lang="en-US"/>
          </a:p>
        </p:txBody>
      </p:sp>
      <p:sp>
        <p:nvSpPr>
          <p:cNvPr id="3" name="Freeform 3"/>
          <p:cNvSpPr/>
          <p:nvPr/>
        </p:nvSpPr>
        <p:spPr>
          <a:xfrm>
            <a:off x="14794612" y="7519359"/>
            <a:ext cx="2442870" cy="2422513"/>
          </a:xfrm>
          <a:custGeom>
            <a:avLst/>
            <a:gdLst/>
            <a:ahLst/>
            <a:cxnLst/>
            <a:rect l="l" t="t" r="r" b="b"/>
            <a:pathLst>
              <a:path w="2442870" h="2422513">
                <a:moveTo>
                  <a:pt x="0" y="0"/>
                </a:moveTo>
                <a:lnTo>
                  <a:pt x="2442870" y="0"/>
                </a:lnTo>
                <a:lnTo>
                  <a:pt x="2442870" y="2422513"/>
                </a:lnTo>
                <a:lnTo>
                  <a:pt x="0" y="2422513"/>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742038" y="179979"/>
            <a:ext cx="16803924" cy="1580782"/>
          </a:xfrm>
          <a:prstGeom prst="rect">
            <a:avLst/>
          </a:prstGeom>
        </p:spPr>
        <p:txBody>
          <a:bodyPr lIns="0" tIns="0" rIns="0" bIns="0" rtlCol="0" anchor="t">
            <a:spAutoFit/>
          </a:bodyPr>
          <a:lstStyle/>
          <a:p>
            <a:pPr algn="ctr">
              <a:lnSpc>
                <a:spcPts val="6320"/>
              </a:lnSpc>
              <a:spcBef>
                <a:spcPct val="0"/>
              </a:spcBef>
            </a:pPr>
            <a:r>
              <a:rPr lang="en-US" sz="4514" spc="1024">
                <a:solidFill>
                  <a:srgbClr val="FFFFFF"/>
                </a:solidFill>
                <a:latin typeface="Crimson Pro"/>
                <a:ea typeface="Crimson Pro"/>
                <a:cs typeface="Crimson Pro"/>
                <a:sym typeface="Crimson Pro"/>
              </a:rPr>
              <a:t>ELECTION COMMISSION  ORGANIZATIONAL STRUCTURE</a:t>
            </a:r>
          </a:p>
        </p:txBody>
      </p:sp>
      <p:grpSp>
        <p:nvGrpSpPr>
          <p:cNvPr id="5" name="Group 5"/>
          <p:cNvGrpSpPr/>
          <p:nvPr/>
        </p:nvGrpSpPr>
        <p:grpSpPr>
          <a:xfrm>
            <a:off x="7166889" y="2983992"/>
            <a:ext cx="3954221" cy="1552502"/>
            <a:chOff x="0" y="0"/>
            <a:chExt cx="5272295" cy="2070003"/>
          </a:xfrm>
        </p:grpSpPr>
        <p:grpSp>
          <p:nvGrpSpPr>
            <p:cNvPr id="6" name="Group 6"/>
            <p:cNvGrpSpPr/>
            <p:nvPr/>
          </p:nvGrpSpPr>
          <p:grpSpPr>
            <a:xfrm>
              <a:off x="0" y="0"/>
              <a:ext cx="5272295" cy="2070003"/>
              <a:chOff x="0" y="0"/>
              <a:chExt cx="2815965" cy="1105601"/>
            </a:xfrm>
          </p:grpSpPr>
          <p:sp>
            <p:nvSpPr>
              <p:cNvPr id="7" name="Freeform 7"/>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8" name="TextBox 8"/>
            <p:cNvSpPr txBox="1"/>
            <p:nvPr/>
          </p:nvSpPr>
          <p:spPr>
            <a:xfrm>
              <a:off x="0" y="299005"/>
              <a:ext cx="5272295" cy="702621"/>
            </a:xfrm>
            <a:prstGeom prst="rect">
              <a:avLst/>
            </a:prstGeom>
          </p:spPr>
          <p:txBody>
            <a:bodyPr lIns="0" tIns="0" rIns="0" bIns="0" rtlCol="0" anchor="t">
              <a:spAutoFit/>
            </a:bodyPr>
            <a:lstStyle/>
            <a:p>
              <a:pPr algn="ctr">
                <a:lnSpc>
                  <a:spcPts val="4570"/>
                </a:lnSpc>
                <a:spcBef>
                  <a:spcPct val="0"/>
                </a:spcBef>
              </a:pPr>
              <a:r>
                <a:rPr lang="en-US" sz="3264" b="1">
                  <a:solidFill>
                    <a:srgbClr val="FFFFFF"/>
                  </a:solidFill>
                  <a:latin typeface="Antonio Bold"/>
                  <a:ea typeface="Antonio Bold"/>
                  <a:cs typeface="Antonio Bold"/>
                  <a:sym typeface="Antonio Bold"/>
                </a:rPr>
                <a:t>(Vacant)</a:t>
              </a:r>
            </a:p>
          </p:txBody>
        </p:sp>
        <p:sp>
          <p:nvSpPr>
            <p:cNvPr id="9" name="TextBox 9"/>
            <p:cNvSpPr txBox="1"/>
            <p:nvPr/>
          </p:nvSpPr>
          <p:spPr>
            <a:xfrm>
              <a:off x="874399" y="1012303"/>
              <a:ext cx="3523497" cy="679779"/>
            </a:xfrm>
            <a:prstGeom prst="rect">
              <a:avLst/>
            </a:prstGeom>
          </p:spPr>
          <p:txBody>
            <a:bodyPr lIns="0" tIns="0" rIns="0" bIns="0" rtlCol="0" anchor="t">
              <a:spAutoFit/>
            </a:bodyPr>
            <a:lstStyle/>
            <a:p>
              <a:pPr algn="ctr">
                <a:lnSpc>
                  <a:spcPts val="2150"/>
                </a:lnSpc>
                <a:spcBef>
                  <a:spcPct val="0"/>
                </a:spcBef>
              </a:pPr>
              <a:r>
                <a:rPr lang="en-US" sz="1536" spc="230">
                  <a:solidFill>
                    <a:srgbClr val="FFFFFF"/>
                  </a:solidFill>
                  <a:latin typeface="Montserrat Classic"/>
                  <a:ea typeface="Montserrat Classic"/>
                  <a:cs typeface="Montserrat Classic"/>
                  <a:sym typeface="Montserrat Classic"/>
                </a:rPr>
                <a:t>CHEIF ELECTION COMMISIONER </a:t>
              </a:r>
            </a:p>
          </p:txBody>
        </p:sp>
      </p:grpSp>
      <p:sp>
        <p:nvSpPr>
          <p:cNvPr id="10" name="AutoShape 10"/>
          <p:cNvSpPr/>
          <p:nvPr/>
        </p:nvSpPr>
        <p:spPr>
          <a:xfrm>
            <a:off x="9144000" y="4536495"/>
            <a:ext cx="0" cy="436896"/>
          </a:xfrm>
          <a:prstGeom prst="line">
            <a:avLst/>
          </a:prstGeom>
          <a:ln w="19050" cap="flat">
            <a:solidFill>
              <a:srgbClr val="000000"/>
            </a:solidFill>
            <a:prstDash val="solid"/>
            <a:headEnd type="none" w="sm" len="sm"/>
            <a:tailEnd type="oval" w="lg" len="lg"/>
          </a:ln>
        </p:spPr>
        <p:txBody>
          <a:bodyPr/>
          <a:lstStyle/>
          <a:p>
            <a:endParaRPr lang="en-US"/>
          </a:p>
        </p:txBody>
      </p:sp>
      <p:sp>
        <p:nvSpPr>
          <p:cNvPr id="11" name="AutoShape 11"/>
          <p:cNvSpPr/>
          <p:nvPr/>
        </p:nvSpPr>
        <p:spPr>
          <a:xfrm>
            <a:off x="9144000" y="6525893"/>
            <a:ext cx="0" cy="392079"/>
          </a:xfrm>
          <a:prstGeom prst="line">
            <a:avLst/>
          </a:prstGeom>
          <a:ln w="19050" cap="flat">
            <a:solidFill>
              <a:srgbClr val="000000"/>
            </a:solidFill>
            <a:prstDash val="solid"/>
            <a:headEnd type="none" w="sm" len="sm"/>
            <a:tailEnd type="oval" w="lg" len="lg"/>
          </a:ln>
        </p:spPr>
        <p:txBody>
          <a:bodyPr/>
          <a:lstStyle/>
          <a:p>
            <a:endParaRPr lang="en-US"/>
          </a:p>
        </p:txBody>
      </p:sp>
      <p:grpSp>
        <p:nvGrpSpPr>
          <p:cNvPr id="12" name="Group 12"/>
          <p:cNvGrpSpPr/>
          <p:nvPr/>
        </p:nvGrpSpPr>
        <p:grpSpPr>
          <a:xfrm>
            <a:off x="7166889" y="4973391"/>
            <a:ext cx="3954221" cy="1552502"/>
            <a:chOff x="0" y="0"/>
            <a:chExt cx="5272295" cy="2070003"/>
          </a:xfrm>
        </p:grpSpPr>
        <p:grpSp>
          <p:nvGrpSpPr>
            <p:cNvPr id="13" name="Group 13"/>
            <p:cNvGrpSpPr/>
            <p:nvPr/>
          </p:nvGrpSpPr>
          <p:grpSpPr>
            <a:xfrm>
              <a:off x="0" y="0"/>
              <a:ext cx="5272295" cy="2070003"/>
              <a:chOff x="0" y="0"/>
              <a:chExt cx="2815965" cy="1105601"/>
            </a:xfrm>
          </p:grpSpPr>
          <p:sp>
            <p:nvSpPr>
              <p:cNvPr id="14" name="Freeform 14"/>
              <p:cNvSpPr/>
              <p:nvPr/>
            </p:nvSpPr>
            <p:spPr>
              <a:xfrm>
                <a:off x="0" y="0"/>
                <a:ext cx="2815965" cy="1105601"/>
              </a:xfrm>
              <a:custGeom>
                <a:avLst/>
                <a:gdLst/>
                <a:ahLst/>
                <a:cxnLst/>
                <a:rect l="l" t="t" r="r" b="b"/>
                <a:pathLst>
                  <a:path w="2815965" h="1105601">
                    <a:moveTo>
                      <a:pt x="2691505" y="1105601"/>
                    </a:moveTo>
                    <a:lnTo>
                      <a:pt x="124460" y="1105601"/>
                    </a:lnTo>
                    <a:cubicBezTo>
                      <a:pt x="55880" y="1105601"/>
                      <a:pt x="0" y="1049721"/>
                      <a:pt x="0" y="981141"/>
                    </a:cubicBezTo>
                    <a:lnTo>
                      <a:pt x="0" y="124460"/>
                    </a:lnTo>
                    <a:cubicBezTo>
                      <a:pt x="0" y="55880"/>
                      <a:pt x="55880" y="0"/>
                      <a:pt x="124460" y="0"/>
                    </a:cubicBezTo>
                    <a:lnTo>
                      <a:pt x="2691505" y="0"/>
                    </a:lnTo>
                    <a:cubicBezTo>
                      <a:pt x="2760085" y="0"/>
                      <a:pt x="2815965" y="55880"/>
                      <a:pt x="2815965" y="124460"/>
                    </a:cubicBezTo>
                    <a:lnTo>
                      <a:pt x="2815965" y="981141"/>
                    </a:lnTo>
                    <a:cubicBezTo>
                      <a:pt x="2815965" y="1049721"/>
                      <a:pt x="2760085" y="1105601"/>
                      <a:pt x="2691505" y="1105601"/>
                    </a:cubicBezTo>
                    <a:close/>
                  </a:path>
                </a:pathLst>
              </a:custGeom>
              <a:solidFill>
                <a:srgbClr val="54585A"/>
              </a:solidFill>
            </p:spPr>
            <p:txBody>
              <a:bodyPr/>
              <a:lstStyle/>
              <a:p>
                <a:endParaRPr lang="en-US"/>
              </a:p>
            </p:txBody>
          </p:sp>
        </p:grpSp>
        <p:sp>
          <p:nvSpPr>
            <p:cNvPr id="15" name="TextBox 15"/>
            <p:cNvSpPr txBox="1"/>
            <p:nvPr/>
          </p:nvSpPr>
          <p:spPr>
            <a:xfrm>
              <a:off x="0" y="299005"/>
              <a:ext cx="5272295" cy="702621"/>
            </a:xfrm>
            <a:prstGeom prst="rect">
              <a:avLst/>
            </a:prstGeom>
          </p:spPr>
          <p:txBody>
            <a:bodyPr lIns="0" tIns="0" rIns="0" bIns="0" rtlCol="0" anchor="t">
              <a:spAutoFit/>
            </a:bodyPr>
            <a:lstStyle/>
            <a:p>
              <a:pPr algn="ctr">
                <a:lnSpc>
                  <a:spcPts val="4570"/>
                </a:lnSpc>
                <a:spcBef>
                  <a:spcPct val="0"/>
                </a:spcBef>
              </a:pPr>
              <a:r>
                <a:rPr lang="en-US" sz="3264" b="1">
                  <a:solidFill>
                    <a:srgbClr val="FFFFFF"/>
                  </a:solidFill>
                  <a:latin typeface="Antonio Bold"/>
                  <a:ea typeface="Antonio Bold"/>
                  <a:cs typeface="Antonio Bold"/>
                  <a:sym typeface="Antonio Bold"/>
                </a:rPr>
                <a:t>(Vacant)</a:t>
              </a:r>
            </a:p>
          </p:txBody>
        </p:sp>
        <p:sp>
          <p:nvSpPr>
            <p:cNvPr id="16" name="TextBox 16"/>
            <p:cNvSpPr txBox="1"/>
            <p:nvPr/>
          </p:nvSpPr>
          <p:spPr>
            <a:xfrm>
              <a:off x="874399" y="1012303"/>
              <a:ext cx="3523497" cy="679779"/>
            </a:xfrm>
            <a:prstGeom prst="rect">
              <a:avLst/>
            </a:prstGeom>
          </p:spPr>
          <p:txBody>
            <a:bodyPr lIns="0" tIns="0" rIns="0" bIns="0" rtlCol="0" anchor="t">
              <a:spAutoFit/>
            </a:bodyPr>
            <a:lstStyle/>
            <a:p>
              <a:pPr algn="ctr">
                <a:lnSpc>
                  <a:spcPts val="2150"/>
                </a:lnSpc>
                <a:spcBef>
                  <a:spcPct val="0"/>
                </a:spcBef>
              </a:pPr>
              <a:r>
                <a:rPr lang="en-US" sz="1536" spc="230">
                  <a:solidFill>
                    <a:srgbClr val="FFFFFF"/>
                  </a:solidFill>
                  <a:latin typeface="Montserrat Classic"/>
                  <a:ea typeface="Montserrat Classic"/>
                  <a:cs typeface="Montserrat Classic"/>
                  <a:sym typeface="Montserrat Classic"/>
                </a:rPr>
                <a:t>DEPUTEY ELECTION COMMISSIONER </a:t>
              </a:r>
            </a:p>
          </p:txBody>
        </p:sp>
      </p:grpSp>
      <p:grpSp>
        <p:nvGrpSpPr>
          <p:cNvPr id="17" name="Group 17"/>
          <p:cNvGrpSpPr/>
          <p:nvPr/>
        </p:nvGrpSpPr>
        <p:grpSpPr>
          <a:xfrm>
            <a:off x="7166889" y="6917972"/>
            <a:ext cx="3954221" cy="1812643"/>
            <a:chOff x="0" y="0"/>
            <a:chExt cx="5272295" cy="2416857"/>
          </a:xfrm>
        </p:grpSpPr>
        <p:grpSp>
          <p:nvGrpSpPr>
            <p:cNvPr id="18" name="Group 18"/>
            <p:cNvGrpSpPr/>
            <p:nvPr/>
          </p:nvGrpSpPr>
          <p:grpSpPr>
            <a:xfrm>
              <a:off x="0" y="0"/>
              <a:ext cx="5272295" cy="2416857"/>
              <a:chOff x="0" y="0"/>
              <a:chExt cx="2815965" cy="1290858"/>
            </a:xfrm>
          </p:grpSpPr>
          <p:sp>
            <p:nvSpPr>
              <p:cNvPr id="19" name="Freeform 19"/>
              <p:cNvSpPr/>
              <p:nvPr/>
            </p:nvSpPr>
            <p:spPr>
              <a:xfrm>
                <a:off x="0" y="0"/>
                <a:ext cx="2815965" cy="1290858"/>
              </a:xfrm>
              <a:custGeom>
                <a:avLst/>
                <a:gdLst/>
                <a:ahLst/>
                <a:cxnLst/>
                <a:rect l="l" t="t" r="r" b="b"/>
                <a:pathLst>
                  <a:path w="2815965" h="1290858">
                    <a:moveTo>
                      <a:pt x="2691505" y="1290858"/>
                    </a:moveTo>
                    <a:lnTo>
                      <a:pt x="124460" y="1290858"/>
                    </a:lnTo>
                    <a:cubicBezTo>
                      <a:pt x="55880" y="1290858"/>
                      <a:pt x="0" y="1234978"/>
                      <a:pt x="0" y="1166398"/>
                    </a:cubicBezTo>
                    <a:lnTo>
                      <a:pt x="0" y="124460"/>
                    </a:lnTo>
                    <a:cubicBezTo>
                      <a:pt x="0" y="55880"/>
                      <a:pt x="55880" y="0"/>
                      <a:pt x="124460" y="0"/>
                    </a:cubicBezTo>
                    <a:lnTo>
                      <a:pt x="2691505" y="0"/>
                    </a:lnTo>
                    <a:cubicBezTo>
                      <a:pt x="2760085" y="0"/>
                      <a:pt x="2815965" y="55880"/>
                      <a:pt x="2815965" y="124460"/>
                    </a:cubicBezTo>
                    <a:lnTo>
                      <a:pt x="2815965" y="1166398"/>
                    </a:lnTo>
                    <a:cubicBezTo>
                      <a:pt x="2815965" y="1234978"/>
                      <a:pt x="2760085" y="1290858"/>
                      <a:pt x="2691505" y="1290858"/>
                    </a:cubicBezTo>
                    <a:close/>
                  </a:path>
                </a:pathLst>
              </a:custGeom>
              <a:solidFill>
                <a:srgbClr val="54585A"/>
              </a:solidFill>
            </p:spPr>
            <p:txBody>
              <a:bodyPr/>
              <a:lstStyle/>
              <a:p>
                <a:endParaRPr lang="en-US"/>
              </a:p>
            </p:txBody>
          </p:sp>
        </p:grpSp>
        <p:sp>
          <p:nvSpPr>
            <p:cNvPr id="20" name="TextBox 20"/>
            <p:cNvSpPr txBox="1"/>
            <p:nvPr/>
          </p:nvSpPr>
          <p:spPr>
            <a:xfrm>
              <a:off x="0" y="299005"/>
              <a:ext cx="5272295" cy="702621"/>
            </a:xfrm>
            <a:prstGeom prst="rect">
              <a:avLst/>
            </a:prstGeom>
          </p:spPr>
          <p:txBody>
            <a:bodyPr lIns="0" tIns="0" rIns="0" bIns="0" rtlCol="0" anchor="t">
              <a:spAutoFit/>
            </a:bodyPr>
            <a:lstStyle/>
            <a:p>
              <a:pPr algn="ctr">
                <a:lnSpc>
                  <a:spcPts val="4570"/>
                </a:lnSpc>
                <a:spcBef>
                  <a:spcPct val="0"/>
                </a:spcBef>
              </a:pPr>
              <a:r>
                <a:rPr lang="en-US" sz="3264" b="1">
                  <a:solidFill>
                    <a:srgbClr val="FFFFFF"/>
                  </a:solidFill>
                  <a:latin typeface="Antonio Bold"/>
                  <a:ea typeface="Antonio Bold"/>
                  <a:cs typeface="Antonio Bold"/>
                  <a:sym typeface="Antonio Bold"/>
                </a:rPr>
                <a:t>(Vacant)</a:t>
              </a:r>
            </a:p>
          </p:txBody>
        </p:sp>
        <p:sp>
          <p:nvSpPr>
            <p:cNvPr id="21" name="TextBox 21"/>
            <p:cNvSpPr txBox="1"/>
            <p:nvPr/>
          </p:nvSpPr>
          <p:spPr>
            <a:xfrm>
              <a:off x="874399" y="1012303"/>
              <a:ext cx="3523497" cy="1026633"/>
            </a:xfrm>
            <a:prstGeom prst="rect">
              <a:avLst/>
            </a:prstGeom>
          </p:spPr>
          <p:txBody>
            <a:bodyPr lIns="0" tIns="0" rIns="0" bIns="0" rtlCol="0" anchor="t">
              <a:spAutoFit/>
            </a:bodyPr>
            <a:lstStyle/>
            <a:p>
              <a:pPr algn="ctr">
                <a:lnSpc>
                  <a:spcPts val="2150"/>
                </a:lnSpc>
                <a:spcBef>
                  <a:spcPct val="0"/>
                </a:spcBef>
              </a:pPr>
              <a:r>
                <a:rPr lang="en-US" sz="1536" spc="230">
                  <a:solidFill>
                    <a:srgbClr val="FFFFFF"/>
                  </a:solidFill>
                  <a:latin typeface="Montserrat Classic"/>
                  <a:ea typeface="Montserrat Classic"/>
                  <a:cs typeface="Montserrat Classic"/>
                  <a:sym typeface="Montserrat Classic"/>
                </a:rPr>
                <a:t>ASSOCIATE ELECTION COMMISIONER </a:t>
              </a:r>
            </a:p>
          </p:txBody>
        </p:sp>
      </p:grpSp>
      <p:grpSp>
        <p:nvGrpSpPr>
          <p:cNvPr id="22" name="Group 22"/>
          <p:cNvGrpSpPr/>
          <p:nvPr/>
        </p:nvGrpSpPr>
        <p:grpSpPr>
          <a:xfrm>
            <a:off x="1495161" y="2420070"/>
            <a:ext cx="243313" cy="231908"/>
            <a:chOff x="0" y="0"/>
            <a:chExt cx="812800" cy="774700"/>
          </a:xfrm>
        </p:grpSpPr>
        <p:sp>
          <p:nvSpPr>
            <p:cNvPr id="23" name="Freeform 23"/>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24" name="TextBox 24"/>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
        <p:nvSpPr>
          <p:cNvPr id="25" name="TextBox 25"/>
          <p:cNvSpPr txBox="1"/>
          <p:nvPr/>
        </p:nvSpPr>
        <p:spPr>
          <a:xfrm>
            <a:off x="1842893" y="2266784"/>
            <a:ext cx="1855738" cy="481330"/>
          </a:xfrm>
          <a:prstGeom prst="rect">
            <a:avLst/>
          </a:prstGeom>
        </p:spPr>
        <p:txBody>
          <a:bodyPr lIns="0" tIns="0" rIns="0" bIns="0" rtlCol="0" anchor="t">
            <a:spAutoFit/>
          </a:bodyPr>
          <a:lstStyle/>
          <a:p>
            <a:pPr algn="ctr">
              <a:lnSpc>
                <a:spcPts val="3919"/>
              </a:lnSpc>
            </a:pPr>
            <a:r>
              <a:rPr lang="en-US" sz="2799">
                <a:solidFill>
                  <a:srgbClr val="FFFFFF"/>
                </a:solidFill>
                <a:latin typeface="Crimson Pro"/>
                <a:ea typeface="Crimson Pro"/>
                <a:cs typeface="Crimson Pro"/>
                <a:sym typeface="Crimson Pro"/>
              </a:rPr>
              <a:t>Paid Position</a:t>
            </a:r>
          </a:p>
        </p:txBody>
      </p:sp>
      <p:grpSp>
        <p:nvGrpSpPr>
          <p:cNvPr id="26" name="Group 26"/>
          <p:cNvGrpSpPr/>
          <p:nvPr/>
        </p:nvGrpSpPr>
        <p:grpSpPr>
          <a:xfrm>
            <a:off x="7534011" y="3760243"/>
            <a:ext cx="243313" cy="231908"/>
            <a:chOff x="0" y="0"/>
            <a:chExt cx="812800" cy="774700"/>
          </a:xfrm>
        </p:grpSpPr>
        <p:sp>
          <p:nvSpPr>
            <p:cNvPr id="27" name="Freeform 27"/>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28" name="TextBox 28"/>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grpSp>
        <p:nvGrpSpPr>
          <p:cNvPr id="29" name="Group 29"/>
          <p:cNvGrpSpPr/>
          <p:nvPr/>
        </p:nvGrpSpPr>
        <p:grpSpPr>
          <a:xfrm>
            <a:off x="7534011" y="5749642"/>
            <a:ext cx="243313" cy="231908"/>
            <a:chOff x="0" y="0"/>
            <a:chExt cx="812800" cy="774700"/>
          </a:xfrm>
        </p:grpSpPr>
        <p:sp>
          <p:nvSpPr>
            <p:cNvPr id="30" name="Freeform 30"/>
            <p:cNvSpPr/>
            <p:nvPr/>
          </p:nvSpPr>
          <p:spPr>
            <a:xfrm>
              <a:off x="0" y="0"/>
              <a:ext cx="812800" cy="774700"/>
            </a:xfrm>
            <a:custGeom>
              <a:avLst/>
              <a:gdLst/>
              <a:ahLst/>
              <a:cxnLst/>
              <a:rect l="l" t="t" r="r" b="b"/>
              <a:pathLst>
                <a:path w="812800" h="774700">
                  <a:moveTo>
                    <a:pt x="406400" y="0"/>
                  </a:moveTo>
                  <a:lnTo>
                    <a:pt x="502338" y="295909"/>
                  </a:lnTo>
                  <a:lnTo>
                    <a:pt x="812800" y="295909"/>
                  </a:lnTo>
                  <a:lnTo>
                    <a:pt x="561631" y="478791"/>
                  </a:lnTo>
                  <a:lnTo>
                    <a:pt x="657569" y="774700"/>
                  </a:lnTo>
                  <a:lnTo>
                    <a:pt x="406400" y="591819"/>
                  </a:lnTo>
                  <a:lnTo>
                    <a:pt x="155231" y="774700"/>
                  </a:lnTo>
                  <a:lnTo>
                    <a:pt x="251169" y="478791"/>
                  </a:lnTo>
                  <a:lnTo>
                    <a:pt x="0" y="295909"/>
                  </a:lnTo>
                  <a:lnTo>
                    <a:pt x="310462" y="295909"/>
                  </a:lnTo>
                  <a:lnTo>
                    <a:pt x="406400" y="0"/>
                  </a:lnTo>
                  <a:close/>
                </a:path>
              </a:pathLst>
            </a:custGeom>
            <a:solidFill>
              <a:srgbClr val="FFFFFF"/>
            </a:solidFill>
          </p:spPr>
          <p:txBody>
            <a:bodyPr/>
            <a:lstStyle/>
            <a:p>
              <a:endParaRPr lang="en-US"/>
            </a:p>
          </p:txBody>
        </p:sp>
        <p:sp>
          <p:nvSpPr>
            <p:cNvPr id="31" name="TextBox 31"/>
            <p:cNvSpPr txBox="1"/>
            <p:nvPr/>
          </p:nvSpPr>
          <p:spPr>
            <a:xfrm>
              <a:off x="228600" y="228600"/>
              <a:ext cx="355600" cy="381000"/>
            </a:xfrm>
            <a:prstGeom prst="rect">
              <a:avLst/>
            </a:prstGeom>
          </p:spPr>
          <p:txBody>
            <a:bodyPr lIns="50800" tIns="50800" rIns="50800" bIns="50800" rtlCol="0" anchor="ctr"/>
            <a:lstStyle/>
            <a:p>
              <a:pPr algn="ctr">
                <a:lnSpc>
                  <a:spcPts val="2123"/>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1973</Words>
  <Application>Microsoft Office PowerPoint</Application>
  <PresentationFormat>Custom</PresentationFormat>
  <Paragraphs>246</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Crimson Pro Bold</vt:lpstr>
      <vt:lpstr>Crimson Pro</vt:lpstr>
      <vt:lpstr>Antonio Bold</vt:lpstr>
      <vt:lpstr>Arial</vt:lpstr>
      <vt:lpstr>Canva Sans</vt:lpstr>
      <vt:lpstr>Montserrat Classic</vt:lpstr>
      <vt:lpstr>Calibri</vt:lpstr>
      <vt:lpstr>League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FY26PRES_StudentGovernmentAssociation</dc:title>
  <dc:creator>Diego Arriaga</dc:creator>
  <cp:lastModifiedBy>Diego Arriaga</cp:lastModifiedBy>
  <cp:revision>1</cp:revision>
  <dcterms:created xsi:type="dcterms:W3CDTF">2006-08-16T00:00:00Z</dcterms:created>
  <dcterms:modified xsi:type="dcterms:W3CDTF">2024-10-25T01:20:39Z</dcterms:modified>
  <dc:identifier>DAGTsKU0Tfc</dc:identifier>
</cp:coreProperties>
</file>