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rimson" panose="02000503000000000000" pitchFamily="50" charset="0"/>
      <p:regular r:id="rId23"/>
      <p:bold r:id="rId24"/>
      <p:italic r:id="rId25"/>
      <p:boldItalic r:id="rId26"/>
    </p:embeddedFont>
    <p:embeddedFont>
      <p:font typeface="League Gothic" panose="00000500000000000000" pitchFamily="50" charset="0"/>
      <p:regular r:id="rId27"/>
    </p:embeddedFont>
    <p:embeddedFont>
      <p:font typeface="Milo OT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jpeg"/><Relationship Id="rId3" Type="http://schemas.openxmlformats.org/officeDocument/2006/relationships/image" Target="../media/image49.jpeg"/><Relationship Id="rId21" Type="http://schemas.openxmlformats.org/officeDocument/2006/relationships/image" Target="../media/image67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sv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jpe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Relationship Id="rId2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58920"/>
            <a:ext cx="18288000" cy="13045920"/>
          </a:xfrm>
          <a:custGeom>
            <a:avLst/>
            <a:gdLst/>
            <a:ahLst/>
            <a:cxnLst/>
            <a:rect l="l" t="t" r="r" b="b"/>
            <a:pathLst>
              <a:path w="18288000" h="13045920">
                <a:moveTo>
                  <a:pt x="0" y="0"/>
                </a:moveTo>
                <a:lnTo>
                  <a:pt x="18288000" y="0"/>
                </a:lnTo>
                <a:lnTo>
                  <a:pt x="18288000" y="13045920"/>
                </a:lnTo>
                <a:lnTo>
                  <a:pt x="0" y="13045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3501" r="-350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12921" y="2097388"/>
            <a:ext cx="9662158" cy="6092223"/>
          </a:xfrm>
          <a:custGeom>
            <a:avLst/>
            <a:gdLst/>
            <a:ahLst/>
            <a:cxnLst/>
            <a:rect l="l" t="t" r="r" b="b"/>
            <a:pathLst>
              <a:path w="9662158" h="6092223">
                <a:moveTo>
                  <a:pt x="0" y="0"/>
                </a:moveTo>
                <a:lnTo>
                  <a:pt x="9662158" y="0"/>
                </a:lnTo>
                <a:lnTo>
                  <a:pt x="9662158" y="6092224"/>
                </a:lnTo>
                <a:lnTo>
                  <a:pt x="0" y="60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30" t="-45547" r="-9812" b="-433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58791" y="8577579"/>
            <a:ext cx="11370417" cy="68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574" b="1" spc="250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SFAC FY 2026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63420" y="630237"/>
            <a:ext cx="12761161" cy="6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spc="699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METROPOLITAN VOLUNTEER PROGRAM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8672" y="0"/>
            <a:ext cx="9829328" cy="10287000"/>
            <a:chOff x="0" y="0"/>
            <a:chExt cx="1310577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032" b="11032"/>
            <a:stretch>
              <a:fillRect/>
            </a:stretch>
          </p:blipFill>
          <p:spPr>
            <a:xfrm>
              <a:off x="0" y="0"/>
              <a:ext cx="8652514" cy="4487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888"/>
            <a:stretch>
              <a:fillRect/>
            </a:stretch>
          </p:blipFill>
          <p:spPr>
            <a:xfrm>
              <a:off x="8779514" y="0"/>
              <a:ext cx="4326257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0553" b="10553"/>
            <a:stretch>
              <a:fillRect/>
            </a:stretch>
          </p:blipFill>
          <p:spPr>
            <a:xfrm>
              <a:off x="0" y="4614333"/>
              <a:ext cx="8652514" cy="9101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8614" r="28614"/>
            <a:stretch>
              <a:fillRect/>
            </a:stretch>
          </p:blipFill>
          <p:spPr>
            <a:xfrm>
              <a:off x="8779514" y="6985000"/>
              <a:ext cx="4326257" cy="67310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889890" y="2114444"/>
            <a:ext cx="6506633" cy="122767"/>
          </a:xfrm>
          <a:prstGeom prst="rect">
            <a:avLst/>
          </a:prstGeom>
          <a:solidFill>
            <a:srgbClr val="C8102E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66551" y="1095375"/>
            <a:ext cx="6660899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spc="138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VOLUNTEER FAIRS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9890" y="2447094"/>
            <a:ext cx="6049643" cy="762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928"/>
              </a:lnSpc>
              <a:buFont typeface="Arial"/>
              <a:buChar char="•"/>
            </a:pPr>
            <a:r>
              <a:rPr lang="en-US" sz="320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Semi-annual on-campus event to connect UH students to community partners</a:t>
            </a:r>
          </a:p>
          <a:p>
            <a:pPr algn="l">
              <a:lnSpc>
                <a:spcPts val="3080"/>
              </a:lnSpc>
            </a:pPr>
            <a:endParaRPr lang="en-US" sz="3200">
              <a:solidFill>
                <a:srgbClr val="C8102E"/>
              </a:solidFill>
              <a:latin typeface="Milo OT"/>
              <a:ea typeface="Milo OT"/>
              <a:cs typeface="Milo OT"/>
              <a:sym typeface="Milo OT"/>
            </a:endParaRPr>
          </a:p>
          <a:p>
            <a:pPr marL="690881" lvl="1" indent="-345440" algn="l">
              <a:lnSpc>
                <a:spcPts val="4928"/>
              </a:lnSpc>
              <a:buFont typeface="Arial"/>
              <a:buChar char="•"/>
            </a:pPr>
            <a:r>
              <a:rPr lang="en-US" sz="320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Encourages students to connect with our partners and volunteer outside of MVP-sponsored events for service awards and personal Interest</a:t>
            </a:r>
          </a:p>
          <a:p>
            <a:pPr algn="l">
              <a:lnSpc>
                <a:spcPts val="3080"/>
              </a:lnSpc>
            </a:pPr>
            <a:endParaRPr lang="en-US" sz="3200">
              <a:solidFill>
                <a:srgbClr val="C8102E"/>
              </a:solidFill>
              <a:latin typeface="Milo OT"/>
              <a:ea typeface="Milo OT"/>
              <a:cs typeface="Milo OT"/>
              <a:sym typeface="Milo OT"/>
            </a:endParaRPr>
          </a:p>
          <a:p>
            <a:pPr marL="690881" lvl="1" indent="-345440" algn="l">
              <a:lnSpc>
                <a:spcPts val="4928"/>
              </a:lnSpc>
              <a:buFont typeface="Arial"/>
              <a:buChar char="•"/>
            </a:pPr>
            <a:r>
              <a:rPr lang="en-US" sz="320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Over 20 community partners In attendance between fall and spring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353355"/>
            <a:ext cx="7150846" cy="178073"/>
          </a:xfrm>
          <a:prstGeom prst="rect">
            <a:avLst/>
          </a:prstGeom>
          <a:solidFill>
            <a:srgbClr val="00B38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250854"/>
            <a:ext cx="5983565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spc="138">
                <a:solidFill>
                  <a:srgbClr val="00B388"/>
                </a:solidFill>
                <a:latin typeface="League Gothic"/>
                <a:ea typeface="League Gothic"/>
                <a:cs typeface="League Gothic"/>
                <a:sym typeface="League Gothic"/>
              </a:rPr>
              <a:t>ADOPT A BEACH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614553" y="0"/>
            <a:ext cx="8593523" cy="10287000"/>
            <a:chOff x="0" y="0"/>
            <a:chExt cx="11458031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5497" b="5497"/>
            <a:stretch>
              <a:fillRect/>
            </a:stretch>
          </p:blipFill>
          <p:spPr>
            <a:xfrm>
              <a:off x="0" y="0"/>
              <a:ext cx="11458031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2250" r="25211"/>
            <a:stretch>
              <a:fillRect/>
            </a:stretch>
          </p:blipFill>
          <p:spPr>
            <a:xfrm>
              <a:off x="0" y="6921500"/>
              <a:ext cx="5665516" cy="67945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2222" r="22222"/>
            <a:stretch>
              <a:fillRect/>
            </a:stretch>
          </p:blipFill>
          <p:spPr>
            <a:xfrm>
              <a:off x="5792516" y="6921500"/>
              <a:ext cx="5665516" cy="67945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28700" y="2548681"/>
            <a:ext cx="7150846" cy="588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263" lvl="1" indent="-411132" algn="l">
              <a:lnSpc>
                <a:spcPts val="6626"/>
              </a:lnSpc>
              <a:buFont typeface="Arial"/>
              <a:buChar char="•"/>
            </a:pPr>
            <a:r>
              <a:rPr lang="en-US" sz="3808">
                <a:solidFill>
                  <a:srgbClr val="00B388"/>
                </a:solidFill>
                <a:latin typeface="Milo OT"/>
                <a:ea typeface="Milo OT"/>
                <a:cs typeface="Milo OT"/>
                <a:sym typeface="Milo OT"/>
              </a:rPr>
              <a:t>Annual Beach Clean-Up Event</a:t>
            </a:r>
          </a:p>
          <a:p>
            <a:pPr marL="1644526" lvl="2" indent="-548175" algn="l">
              <a:lnSpc>
                <a:spcPts val="6626"/>
              </a:lnSpc>
              <a:buFont typeface="Arial"/>
              <a:buChar char="⚬"/>
            </a:pPr>
            <a:r>
              <a:rPr lang="en-US" sz="3808">
                <a:solidFill>
                  <a:srgbClr val="00B388"/>
                </a:solidFill>
                <a:latin typeface="Milo OT"/>
                <a:ea typeface="Milo OT"/>
                <a:cs typeface="Milo OT"/>
                <a:sym typeface="Milo OT"/>
              </a:rPr>
              <a:t> Takes students off campus to care for the greater Texas environment</a:t>
            </a:r>
          </a:p>
          <a:p>
            <a:pPr marL="822263" lvl="1" indent="-411132" algn="l">
              <a:lnSpc>
                <a:spcPts val="6626"/>
              </a:lnSpc>
              <a:buFont typeface="Arial"/>
              <a:buChar char="•"/>
            </a:pPr>
            <a:r>
              <a:rPr lang="en-US" sz="3808">
                <a:solidFill>
                  <a:srgbClr val="00B388"/>
                </a:solidFill>
                <a:latin typeface="Milo OT"/>
                <a:ea typeface="Milo OT"/>
                <a:cs typeface="Milo OT"/>
                <a:sym typeface="Milo OT"/>
              </a:rPr>
              <a:t>Collaboration with the Texas General Land Office</a:t>
            </a:r>
          </a:p>
          <a:p>
            <a:pPr algn="ctr">
              <a:lnSpc>
                <a:spcPts val="6626"/>
              </a:lnSpc>
            </a:pPr>
            <a:endParaRPr lang="en-US" sz="3808">
              <a:solidFill>
                <a:srgbClr val="00B388"/>
              </a:solidFill>
              <a:latin typeface="Milo OT"/>
              <a:ea typeface="Milo OT"/>
              <a:cs typeface="Milo OT"/>
              <a:sym typeface="Milo O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76533"/>
            <a:ext cx="19420587" cy="13956520"/>
          </a:xfrm>
          <a:custGeom>
            <a:avLst/>
            <a:gdLst/>
            <a:ahLst/>
            <a:cxnLst/>
            <a:rect l="l" t="t" r="r" b="b"/>
            <a:pathLst>
              <a:path w="19420587" h="13956520">
                <a:moveTo>
                  <a:pt x="0" y="0"/>
                </a:moveTo>
                <a:lnTo>
                  <a:pt x="19420587" y="0"/>
                </a:lnTo>
                <a:lnTo>
                  <a:pt x="19420587" y="13956520"/>
                </a:lnTo>
                <a:lnTo>
                  <a:pt x="0" y="1395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t="-706" b="-365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B4DE63-5834-66C5-10C5-AE8F633D6467}"/>
              </a:ext>
            </a:extLst>
          </p:cNvPr>
          <p:cNvSpPr/>
          <p:nvPr/>
        </p:nvSpPr>
        <p:spPr>
          <a:xfrm>
            <a:off x="6781800" y="4457700"/>
            <a:ext cx="4800600" cy="11440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76945" y="4607952"/>
            <a:ext cx="9372211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999" spc="139" dirty="0">
                <a:solidFill>
                  <a:srgbClr val="C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EVALUATIVE DATA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05742"/>
            <a:ext cx="7067978" cy="1023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20"/>
              </a:lnSpc>
            </a:pPr>
            <a:r>
              <a:rPr lang="en-US" sz="7109" spc="142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1,615 UNIQUE VOLUNTEERS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4832314"/>
            <a:ext cx="6838090" cy="133350"/>
          </a:xfrm>
          <a:prstGeom prst="rect">
            <a:avLst/>
          </a:prstGeom>
          <a:solidFill>
            <a:srgbClr val="C8102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493074" y="3605742"/>
            <a:ext cx="6766225" cy="102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20"/>
              </a:lnSpc>
            </a:pPr>
            <a:r>
              <a:rPr lang="en-US" sz="7109" spc="142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3,289 HOURS OF SERVICE</a:t>
            </a:r>
          </a:p>
        </p:txBody>
      </p:sp>
      <p:sp>
        <p:nvSpPr>
          <p:cNvPr id="5" name="AutoShape 5"/>
          <p:cNvSpPr/>
          <p:nvPr/>
        </p:nvSpPr>
        <p:spPr>
          <a:xfrm>
            <a:off x="10381235" y="4832314"/>
            <a:ext cx="6703712" cy="157500"/>
          </a:xfrm>
          <a:prstGeom prst="rect">
            <a:avLst/>
          </a:prstGeom>
          <a:solidFill>
            <a:srgbClr val="C8102E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370715" y="866775"/>
            <a:ext cx="7546570" cy="145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7"/>
              </a:lnSpc>
            </a:pPr>
            <a:r>
              <a:rPr lang="en-US" sz="8483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Impact on the Community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65708" y="5637067"/>
            <a:ext cx="6956584" cy="6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Valuation of a Volunteer Hour: </a:t>
            </a:r>
            <a:r>
              <a:rPr lang="en-US" sz="3499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$33.49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5732" y="6481617"/>
            <a:ext cx="17056537" cy="1151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6"/>
              </a:lnSpc>
            </a:pPr>
            <a:r>
              <a:rPr lang="en-US" sz="6040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=</a:t>
            </a:r>
            <a:r>
              <a:rPr lang="en-US" sz="604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$110,148.61 </a:t>
            </a:r>
            <a:r>
              <a:rPr lang="en-US" sz="6040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Estimated Monetary Value of Our Impact</a:t>
            </a:r>
          </a:p>
        </p:txBody>
      </p:sp>
      <p:sp>
        <p:nvSpPr>
          <p:cNvPr id="9" name="AutoShape 9"/>
          <p:cNvSpPr/>
          <p:nvPr/>
        </p:nvSpPr>
        <p:spPr>
          <a:xfrm>
            <a:off x="5011734" y="2317157"/>
            <a:ext cx="8264532" cy="153384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9439674"/>
            <a:ext cx="8853760" cy="49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>
                <a:solidFill>
                  <a:srgbClr val="000000"/>
                </a:solidFill>
                <a:latin typeface="Crimson"/>
                <a:ea typeface="Crimson"/>
                <a:cs typeface="Crimson"/>
                <a:sym typeface="Crimson"/>
              </a:rPr>
              <a:t>http://independentsector.org/resource/value-of-volunteer-time/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39860" y="1254909"/>
            <a:ext cx="6827692" cy="178592"/>
          </a:xfrm>
          <a:prstGeom prst="rect">
            <a:avLst/>
          </a:prstGeom>
          <a:solidFill>
            <a:srgbClr val="C8102E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25439" y="1869687"/>
            <a:ext cx="12837121" cy="7718731"/>
          </a:xfrm>
          <a:custGeom>
            <a:avLst/>
            <a:gdLst/>
            <a:ahLst/>
            <a:cxnLst/>
            <a:rect l="l" t="t" r="r" b="b"/>
            <a:pathLst>
              <a:path w="12837121" h="7718731">
                <a:moveTo>
                  <a:pt x="0" y="0"/>
                </a:moveTo>
                <a:lnTo>
                  <a:pt x="12837122" y="0"/>
                </a:lnTo>
                <a:lnTo>
                  <a:pt x="12837122" y="7718730"/>
                </a:lnTo>
                <a:lnTo>
                  <a:pt x="0" y="771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77007" y="3445818"/>
            <a:ext cx="6407646" cy="480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7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3494674" y="293519"/>
            <a:ext cx="11718065" cy="96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9"/>
              </a:lnSpc>
            </a:pPr>
            <a:r>
              <a:rPr lang="en-US" sz="6699" spc="133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VOLUNTEER NUMBERS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72522" y="1240790"/>
            <a:ext cx="5988050" cy="133350"/>
          </a:xfrm>
          <a:prstGeom prst="rect">
            <a:avLst/>
          </a:prstGeom>
          <a:solidFill>
            <a:srgbClr val="00B38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23537" y="1824944"/>
            <a:ext cx="13486020" cy="8129994"/>
          </a:xfrm>
          <a:custGeom>
            <a:avLst/>
            <a:gdLst/>
            <a:ahLst/>
            <a:cxnLst/>
            <a:rect l="l" t="t" r="r" b="b"/>
            <a:pathLst>
              <a:path w="13486020" h="8129994">
                <a:moveTo>
                  <a:pt x="0" y="0"/>
                </a:moveTo>
                <a:lnTo>
                  <a:pt x="13486020" y="0"/>
                </a:lnTo>
                <a:lnTo>
                  <a:pt x="13486020" y="8129994"/>
                </a:lnTo>
                <a:lnTo>
                  <a:pt x="0" y="8129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54460" y="2059940"/>
            <a:ext cx="598356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6075892" y="279400"/>
            <a:ext cx="5981311" cy="96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0"/>
              </a:lnSpc>
            </a:pPr>
            <a:r>
              <a:rPr lang="en-US" sz="6700" spc="134">
                <a:solidFill>
                  <a:srgbClr val="00B388"/>
                </a:solidFill>
                <a:latin typeface="League Gothic"/>
                <a:ea typeface="League Gothic"/>
                <a:cs typeface="League Gothic"/>
                <a:sym typeface="League Gothic"/>
              </a:rPr>
              <a:t>EVENTS HOSTED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17017" y="1487170"/>
            <a:ext cx="8453967" cy="165100"/>
          </a:xfrm>
          <a:prstGeom prst="rect">
            <a:avLst/>
          </a:prstGeom>
          <a:solidFill>
            <a:srgbClr val="B9780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987426" y="9486847"/>
            <a:ext cx="683136" cy="628703"/>
            <a:chOff x="0" y="0"/>
            <a:chExt cx="179921" cy="1655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921" cy="165584"/>
            </a:xfrm>
            <a:custGeom>
              <a:avLst/>
              <a:gdLst/>
              <a:ahLst/>
              <a:cxnLst/>
              <a:rect l="l" t="t" r="r" b="b"/>
              <a:pathLst>
                <a:path w="179921" h="165584">
                  <a:moveTo>
                    <a:pt x="0" y="0"/>
                  </a:moveTo>
                  <a:lnTo>
                    <a:pt x="179921" y="0"/>
                  </a:lnTo>
                  <a:lnTo>
                    <a:pt x="179921" y="165584"/>
                  </a:lnTo>
                  <a:lnTo>
                    <a:pt x="0" y="165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79921" cy="260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46731" y="1976330"/>
            <a:ext cx="12594538" cy="8139220"/>
          </a:xfrm>
          <a:custGeom>
            <a:avLst/>
            <a:gdLst/>
            <a:ahLst/>
            <a:cxnLst/>
            <a:rect l="l" t="t" r="r" b="b"/>
            <a:pathLst>
              <a:path w="12594538" h="8139220">
                <a:moveTo>
                  <a:pt x="0" y="0"/>
                </a:moveTo>
                <a:lnTo>
                  <a:pt x="12594538" y="0"/>
                </a:lnTo>
                <a:lnTo>
                  <a:pt x="12594538" y="8139220"/>
                </a:lnTo>
                <a:lnTo>
                  <a:pt x="0" y="813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35439" y="3596640"/>
            <a:ext cx="598356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676970" y="462280"/>
            <a:ext cx="8934061" cy="96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0"/>
              </a:lnSpc>
            </a:pPr>
            <a:r>
              <a:rPr lang="en-US" sz="6700" spc="134">
                <a:solidFill>
                  <a:srgbClr val="B97800"/>
                </a:solidFill>
                <a:latin typeface="League Gothic"/>
                <a:ea typeface="League Gothic"/>
                <a:cs typeface="League Gothic"/>
                <a:sym typeface="League Gothic"/>
              </a:rPr>
              <a:t>SOCIAL MEDIA GROWTH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4964" y="2663190"/>
            <a:ext cx="598356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endParaRPr/>
          </a:p>
        </p:txBody>
      </p:sp>
      <p:sp>
        <p:nvSpPr>
          <p:cNvPr id="3" name="AutoShape 3"/>
          <p:cNvSpPr/>
          <p:nvPr/>
        </p:nvSpPr>
        <p:spPr>
          <a:xfrm>
            <a:off x="952373" y="1773392"/>
            <a:ext cx="4713447" cy="155711"/>
          </a:xfrm>
          <a:prstGeom prst="rect">
            <a:avLst/>
          </a:prstGeom>
          <a:solidFill>
            <a:srgbClr val="C8102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95765" y="2452978"/>
            <a:ext cx="3127102" cy="2559685"/>
          </a:xfrm>
          <a:custGeom>
            <a:avLst/>
            <a:gdLst/>
            <a:ahLst/>
            <a:cxnLst/>
            <a:rect l="l" t="t" r="r" b="b"/>
            <a:pathLst>
              <a:path w="3127102" h="2559685">
                <a:moveTo>
                  <a:pt x="0" y="0"/>
                </a:moveTo>
                <a:lnTo>
                  <a:pt x="3127103" y="0"/>
                </a:lnTo>
                <a:lnTo>
                  <a:pt x="3127103" y="2559685"/>
                </a:lnTo>
                <a:lnTo>
                  <a:pt x="0" y="2559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46202" y="5012663"/>
            <a:ext cx="2322623" cy="2322623"/>
          </a:xfrm>
          <a:custGeom>
            <a:avLst/>
            <a:gdLst/>
            <a:ahLst/>
            <a:cxnLst/>
            <a:rect l="l" t="t" r="r" b="b"/>
            <a:pathLst>
              <a:path w="2322623" h="2322623">
                <a:moveTo>
                  <a:pt x="0" y="0"/>
                </a:moveTo>
                <a:lnTo>
                  <a:pt x="2322623" y="0"/>
                </a:lnTo>
                <a:lnTo>
                  <a:pt x="2322623" y="2322623"/>
                </a:lnTo>
                <a:lnTo>
                  <a:pt x="0" y="232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28561" y="3886919"/>
            <a:ext cx="2513162" cy="2513162"/>
          </a:xfrm>
          <a:custGeom>
            <a:avLst/>
            <a:gdLst/>
            <a:ahLst/>
            <a:cxnLst/>
            <a:rect l="l" t="t" r="r" b="b"/>
            <a:pathLst>
              <a:path w="2513162" h="2513162">
                <a:moveTo>
                  <a:pt x="0" y="0"/>
                </a:moveTo>
                <a:lnTo>
                  <a:pt x="2513162" y="0"/>
                </a:lnTo>
                <a:lnTo>
                  <a:pt x="2513162" y="2513162"/>
                </a:lnTo>
                <a:lnTo>
                  <a:pt x="0" y="2513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37179" y="1717784"/>
            <a:ext cx="6204544" cy="1551136"/>
          </a:xfrm>
          <a:custGeom>
            <a:avLst/>
            <a:gdLst/>
            <a:ahLst/>
            <a:cxnLst/>
            <a:rect l="l" t="t" r="r" b="b"/>
            <a:pathLst>
              <a:path w="6204544" h="1551136">
                <a:moveTo>
                  <a:pt x="0" y="0"/>
                </a:moveTo>
                <a:lnTo>
                  <a:pt x="6204544" y="0"/>
                </a:lnTo>
                <a:lnTo>
                  <a:pt x="6204544" y="1551136"/>
                </a:lnTo>
                <a:lnTo>
                  <a:pt x="0" y="155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82470" y="6759344"/>
            <a:ext cx="2498956" cy="2498956"/>
          </a:xfrm>
          <a:custGeom>
            <a:avLst/>
            <a:gdLst/>
            <a:ahLst/>
            <a:cxnLst/>
            <a:rect l="l" t="t" r="r" b="b"/>
            <a:pathLst>
              <a:path w="2498956" h="2498956">
                <a:moveTo>
                  <a:pt x="0" y="0"/>
                </a:moveTo>
                <a:lnTo>
                  <a:pt x="2498956" y="0"/>
                </a:lnTo>
                <a:lnTo>
                  <a:pt x="2498956" y="2498956"/>
                </a:lnTo>
                <a:lnTo>
                  <a:pt x="0" y="2498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266923" y="6329978"/>
            <a:ext cx="5361638" cy="2010614"/>
          </a:xfrm>
          <a:custGeom>
            <a:avLst/>
            <a:gdLst/>
            <a:ahLst/>
            <a:cxnLst/>
            <a:rect l="l" t="t" r="r" b="b"/>
            <a:pathLst>
              <a:path w="5361638" h="2010614">
                <a:moveTo>
                  <a:pt x="0" y="0"/>
                </a:moveTo>
                <a:lnTo>
                  <a:pt x="5361638" y="0"/>
                </a:lnTo>
                <a:lnTo>
                  <a:pt x="5361638" y="2010615"/>
                </a:lnTo>
                <a:lnTo>
                  <a:pt x="0" y="2010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107987" y="3931110"/>
            <a:ext cx="6091075" cy="3426230"/>
          </a:xfrm>
          <a:custGeom>
            <a:avLst/>
            <a:gdLst/>
            <a:ahLst/>
            <a:cxnLst/>
            <a:rect l="l" t="t" r="r" b="b"/>
            <a:pathLst>
              <a:path w="6091075" h="3426230">
                <a:moveTo>
                  <a:pt x="0" y="0"/>
                </a:moveTo>
                <a:lnTo>
                  <a:pt x="6091076" y="0"/>
                </a:lnTo>
                <a:lnTo>
                  <a:pt x="6091076" y="3426230"/>
                </a:lnTo>
                <a:lnTo>
                  <a:pt x="0" y="3426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4306" y="7918590"/>
            <a:ext cx="1993546" cy="2159674"/>
          </a:xfrm>
          <a:custGeom>
            <a:avLst/>
            <a:gdLst/>
            <a:ahLst/>
            <a:cxnLst/>
            <a:rect l="l" t="t" r="r" b="b"/>
            <a:pathLst>
              <a:path w="1993546" h="2159674">
                <a:moveTo>
                  <a:pt x="0" y="0"/>
                </a:moveTo>
                <a:lnTo>
                  <a:pt x="1993546" y="0"/>
                </a:lnTo>
                <a:lnTo>
                  <a:pt x="1993546" y="2159675"/>
                </a:lnTo>
                <a:lnTo>
                  <a:pt x="0" y="21596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233876" y="7821061"/>
            <a:ext cx="2257204" cy="2257204"/>
          </a:xfrm>
          <a:custGeom>
            <a:avLst/>
            <a:gdLst/>
            <a:ahLst/>
            <a:cxnLst/>
            <a:rect l="l" t="t" r="r" b="b"/>
            <a:pathLst>
              <a:path w="2257204" h="2257204">
                <a:moveTo>
                  <a:pt x="0" y="0"/>
                </a:moveTo>
                <a:lnTo>
                  <a:pt x="2257204" y="0"/>
                </a:lnTo>
                <a:lnTo>
                  <a:pt x="2257204" y="2257204"/>
                </a:lnTo>
                <a:lnTo>
                  <a:pt x="0" y="2257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358647" y="2452978"/>
            <a:ext cx="5046122" cy="1497876"/>
          </a:xfrm>
          <a:custGeom>
            <a:avLst/>
            <a:gdLst/>
            <a:ahLst/>
            <a:cxnLst/>
            <a:rect l="l" t="t" r="r" b="b"/>
            <a:pathLst>
              <a:path w="5046122" h="1497876">
                <a:moveTo>
                  <a:pt x="0" y="0"/>
                </a:moveTo>
                <a:lnTo>
                  <a:pt x="5046122" y="0"/>
                </a:lnTo>
                <a:lnTo>
                  <a:pt x="5046122" y="1497876"/>
                </a:lnTo>
                <a:lnTo>
                  <a:pt x="0" y="1497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786803" y="9258300"/>
            <a:ext cx="6151729" cy="696917"/>
          </a:xfrm>
          <a:custGeom>
            <a:avLst/>
            <a:gdLst/>
            <a:ahLst/>
            <a:cxnLst/>
            <a:rect l="l" t="t" r="r" b="b"/>
            <a:pathLst>
              <a:path w="6151729" h="696917">
                <a:moveTo>
                  <a:pt x="0" y="0"/>
                </a:moveTo>
                <a:lnTo>
                  <a:pt x="6151730" y="0"/>
                </a:lnTo>
                <a:lnTo>
                  <a:pt x="6151730" y="696917"/>
                </a:lnTo>
                <a:lnTo>
                  <a:pt x="0" y="696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695000" y="7918590"/>
            <a:ext cx="1640332" cy="1640332"/>
          </a:xfrm>
          <a:custGeom>
            <a:avLst/>
            <a:gdLst/>
            <a:ahLst/>
            <a:cxnLst/>
            <a:rect l="l" t="t" r="r" b="b"/>
            <a:pathLst>
              <a:path w="1640332" h="1640332">
                <a:moveTo>
                  <a:pt x="0" y="0"/>
                </a:moveTo>
                <a:lnTo>
                  <a:pt x="1640332" y="0"/>
                </a:lnTo>
                <a:lnTo>
                  <a:pt x="1640332" y="1640332"/>
                </a:lnTo>
                <a:lnTo>
                  <a:pt x="0" y="1640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68401" y="5912117"/>
            <a:ext cx="2006473" cy="2006473"/>
          </a:xfrm>
          <a:custGeom>
            <a:avLst/>
            <a:gdLst/>
            <a:ahLst/>
            <a:cxnLst/>
            <a:rect l="l" t="t" r="r" b="b"/>
            <a:pathLst>
              <a:path w="2006473" h="2006473">
                <a:moveTo>
                  <a:pt x="0" y="0"/>
                </a:moveTo>
                <a:lnTo>
                  <a:pt x="2006473" y="0"/>
                </a:lnTo>
                <a:lnTo>
                  <a:pt x="2006473" y="2006473"/>
                </a:lnTo>
                <a:lnTo>
                  <a:pt x="0" y="2006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046598" y="249019"/>
            <a:ext cx="2819017" cy="2203959"/>
          </a:xfrm>
          <a:custGeom>
            <a:avLst/>
            <a:gdLst/>
            <a:ahLst/>
            <a:cxnLst/>
            <a:rect l="l" t="t" r="r" b="b"/>
            <a:pathLst>
              <a:path w="2819017" h="2203959">
                <a:moveTo>
                  <a:pt x="0" y="0"/>
                </a:moveTo>
                <a:lnTo>
                  <a:pt x="2819017" y="0"/>
                </a:lnTo>
                <a:lnTo>
                  <a:pt x="2819017" y="2203959"/>
                </a:lnTo>
                <a:lnTo>
                  <a:pt x="0" y="22039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937179" y="423750"/>
            <a:ext cx="3075770" cy="1209900"/>
          </a:xfrm>
          <a:custGeom>
            <a:avLst/>
            <a:gdLst/>
            <a:ahLst/>
            <a:cxnLst/>
            <a:rect l="l" t="t" r="r" b="b"/>
            <a:pathLst>
              <a:path w="3075770" h="1209900">
                <a:moveTo>
                  <a:pt x="0" y="0"/>
                </a:moveTo>
                <a:lnTo>
                  <a:pt x="3075770" y="0"/>
                </a:lnTo>
                <a:lnTo>
                  <a:pt x="3075770" y="1209900"/>
                </a:lnTo>
                <a:lnTo>
                  <a:pt x="0" y="12099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7891" y="3208754"/>
            <a:ext cx="1613581" cy="2703363"/>
          </a:xfrm>
          <a:custGeom>
            <a:avLst/>
            <a:gdLst/>
            <a:ahLst/>
            <a:cxnLst/>
            <a:rect l="l" t="t" r="r" b="b"/>
            <a:pathLst>
              <a:path w="1613581" h="2703363">
                <a:moveTo>
                  <a:pt x="0" y="0"/>
                </a:moveTo>
                <a:lnTo>
                  <a:pt x="1613581" y="0"/>
                </a:lnTo>
                <a:lnTo>
                  <a:pt x="1613581" y="2703363"/>
                </a:lnTo>
                <a:lnTo>
                  <a:pt x="0" y="27033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10551" y="423750"/>
            <a:ext cx="2842795" cy="1071970"/>
          </a:xfrm>
          <a:custGeom>
            <a:avLst/>
            <a:gdLst/>
            <a:ahLst/>
            <a:cxnLst/>
            <a:rect l="l" t="t" r="r" b="b"/>
            <a:pathLst>
              <a:path w="2842795" h="1071970">
                <a:moveTo>
                  <a:pt x="0" y="0"/>
                </a:moveTo>
                <a:lnTo>
                  <a:pt x="2842794" y="0"/>
                </a:lnTo>
                <a:lnTo>
                  <a:pt x="2842794" y="1071970"/>
                </a:lnTo>
                <a:lnTo>
                  <a:pt x="0" y="10719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695000" y="4560435"/>
            <a:ext cx="2408422" cy="2167579"/>
          </a:xfrm>
          <a:custGeom>
            <a:avLst/>
            <a:gdLst/>
            <a:ahLst/>
            <a:cxnLst/>
            <a:rect l="l" t="t" r="r" b="b"/>
            <a:pathLst>
              <a:path w="2408422" h="2167579">
                <a:moveTo>
                  <a:pt x="0" y="0"/>
                </a:moveTo>
                <a:lnTo>
                  <a:pt x="2408422" y="0"/>
                </a:lnTo>
                <a:lnTo>
                  <a:pt x="2408422" y="2167580"/>
                </a:lnTo>
                <a:lnTo>
                  <a:pt x="0" y="21675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652606" y="3354645"/>
            <a:ext cx="3975955" cy="1656648"/>
          </a:xfrm>
          <a:custGeom>
            <a:avLst/>
            <a:gdLst/>
            <a:ahLst/>
            <a:cxnLst/>
            <a:rect l="l" t="t" r="r" b="b"/>
            <a:pathLst>
              <a:path w="3975955" h="1656648">
                <a:moveTo>
                  <a:pt x="0" y="0"/>
                </a:moveTo>
                <a:lnTo>
                  <a:pt x="3975955" y="0"/>
                </a:lnTo>
                <a:lnTo>
                  <a:pt x="3975955" y="1656648"/>
                </a:lnTo>
                <a:lnTo>
                  <a:pt x="0" y="165664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233913" y="3960379"/>
            <a:ext cx="1951738" cy="1951738"/>
          </a:xfrm>
          <a:custGeom>
            <a:avLst/>
            <a:gdLst/>
            <a:ahLst/>
            <a:cxnLst/>
            <a:rect l="l" t="t" r="r" b="b"/>
            <a:pathLst>
              <a:path w="1951738" h="1951738">
                <a:moveTo>
                  <a:pt x="0" y="0"/>
                </a:moveTo>
                <a:lnTo>
                  <a:pt x="1951738" y="0"/>
                </a:lnTo>
                <a:lnTo>
                  <a:pt x="1951738" y="1951738"/>
                </a:lnTo>
                <a:lnTo>
                  <a:pt x="0" y="195173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306692" y="6674117"/>
            <a:ext cx="1903090" cy="1903090"/>
          </a:xfrm>
          <a:custGeom>
            <a:avLst/>
            <a:gdLst/>
            <a:ahLst/>
            <a:cxnLst/>
            <a:rect l="l" t="t" r="r" b="b"/>
            <a:pathLst>
              <a:path w="1903090" h="1903090">
                <a:moveTo>
                  <a:pt x="0" y="0"/>
                </a:moveTo>
                <a:lnTo>
                  <a:pt x="1903090" y="0"/>
                </a:lnTo>
                <a:lnTo>
                  <a:pt x="1903090" y="1903090"/>
                </a:lnTo>
                <a:lnTo>
                  <a:pt x="0" y="190309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211411" y="8493847"/>
            <a:ext cx="1793153" cy="1793153"/>
          </a:xfrm>
          <a:custGeom>
            <a:avLst/>
            <a:gdLst/>
            <a:ahLst/>
            <a:cxnLst/>
            <a:rect l="l" t="t" r="r" b="b"/>
            <a:pathLst>
              <a:path w="1793153" h="1793153">
                <a:moveTo>
                  <a:pt x="0" y="0"/>
                </a:moveTo>
                <a:lnTo>
                  <a:pt x="1793153" y="0"/>
                </a:lnTo>
                <a:lnTo>
                  <a:pt x="1793153" y="1793153"/>
                </a:lnTo>
                <a:lnTo>
                  <a:pt x="0" y="179315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952373" y="824265"/>
            <a:ext cx="4250841" cy="96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4"/>
              </a:lnSpc>
            </a:pPr>
            <a:r>
              <a:rPr lang="en-US" sz="6703" spc="134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COLLABORATIONS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530" y="-4311370"/>
            <a:ext cx="23261778" cy="17446334"/>
          </a:xfrm>
          <a:custGeom>
            <a:avLst/>
            <a:gdLst/>
            <a:ahLst/>
            <a:cxnLst/>
            <a:rect l="l" t="t" r="r" b="b"/>
            <a:pathLst>
              <a:path w="23261778" h="17446334">
                <a:moveTo>
                  <a:pt x="0" y="0"/>
                </a:moveTo>
                <a:lnTo>
                  <a:pt x="23261778" y="0"/>
                </a:lnTo>
                <a:lnTo>
                  <a:pt x="23261778" y="17446334"/>
                </a:lnTo>
                <a:lnTo>
                  <a:pt x="0" y="17446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C4B39-A321-2DFA-4BCC-CC032EA0F8EE}"/>
              </a:ext>
            </a:extLst>
          </p:cNvPr>
          <p:cNvSpPr/>
          <p:nvPr/>
        </p:nvSpPr>
        <p:spPr>
          <a:xfrm>
            <a:off x="7467600" y="4604823"/>
            <a:ext cx="3276600" cy="11440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57894" y="4755075"/>
            <a:ext cx="9372211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999" spc="139" dirty="0">
                <a:solidFill>
                  <a:srgbClr val="C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REQUESTS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14500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101331" y="804356"/>
            <a:ext cx="8085337" cy="2818014"/>
            <a:chOff x="0" y="0"/>
            <a:chExt cx="10780450" cy="3757353"/>
          </a:xfrm>
        </p:grpSpPr>
        <p:sp>
          <p:nvSpPr>
            <p:cNvPr id="4" name="TextBox 4"/>
            <p:cNvSpPr txBox="1"/>
            <p:nvPr/>
          </p:nvSpPr>
          <p:spPr>
            <a:xfrm>
              <a:off x="4037" y="2395350"/>
              <a:ext cx="10772376" cy="136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1"/>
                </a:lnSpc>
              </a:pPr>
              <a:r>
                <a:rPr lang="en-US" sz="3746" spc="187">
                  <a:solidFill>
                    <a:srgbClr val="C8102E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BASE AUGMENTATION REQUEST FOR </a:t>
              </a:r>
            </a:p>
            <a:p>
              <a:pPr algn="ctr">
                <a:lnSpc>
                  <a:spcPts val="3971"/>
                </a:lnSpc>
              </a:pPr>
              <a:r>
                <a:rPr lang="en-US" sz="3746" spc="187">
                  <a:solidFill>
                    <a:srgbClr val="C8102E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BE THE MVP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833705"/>
              <a:ext cx="10780450" cy="240074"/>
            </a:xfrm>
            <a:prstGeom prst="rect">
              <a:avLst/>
            </a:pr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37" y="76200"/>
              <a:ext cx="10772376" cy="175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51"/>
                </a:lnSpc>
              </a:pPr>
              <a:r>
                <a:rPr lang="en-US" sz="9046" spc="180">
                  <a:solidFill>
                    <a:srgbClr val="C8102E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BE THE MVP FY25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686420" y="3862428"/>
            <a:ext cx="6915161" cy="5620216"/>
            <a:chOff x="0" y="0"/>
            <a:chExt cx="9220214" cy="749362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52400"/>
              <a:ext cx="5875338" cy="7646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Chair Activity Supplies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Marketing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Entertainment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20x40 Tent and Fans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DJ Services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Food + Drinks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UH Admin Fee</a:t>
              </a:r>
            </a:p>
            <a:p>
              <a:pPr algn="l">
                <a:lnSpc>
                  <a:spcPts val="3657"/>
                </a:lnSpc>
              </a:pPr>
              <a:endParaRPr lang="en-US" sz="373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endParaRP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Total Request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556786" y="-85397"/>
              <a:ext cx="2663428" cy="7512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$800.00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$500.00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$1,500.00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$2,100.00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$250.00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$2,500.00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$459.00</a:t>
              </a:r>
            </a:p>
            <a:p>
              <a:pPr algn="ctr">
                <a:lnSpc>
                  <a:spcPts val="3655"/>
                </a:lnSpc>
              </a:pPr>
              <a:endParaRPr lang="en-US" sz="3729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endParaRPr>
            </a:p>
            <a:p>
              <a:pPr algn="ctr">
                <a:lnSpc>
                  <a:spcPts val="3655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$8,109.00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41833" y="0"/>
            <a:ext cx="9429750" cy="10287000"/>
            <a:chOff x="0" y="0"/>
            <a:chExt cx="12573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056" b="9056"/>
            <a:stretch>
              <a:fillRect/>
            </a:stretch>
          </p:blipFill>
          <p:spPr>
            <a:xfrm>
              <a:off x="0" y="0"/>
              <a:ext cx="6223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419" t="1757" r="17177"/>
            <a:stretch>
              <a:fillRect/>
            </a:stretch>
          </p:blipFill>
          <p:spPr>
            <a:xfrm>
              <a:off x="6350000" y="0"/>
              <a:ext cx="62230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2446" b="5765"/>
            <a:stretch>
              <a:fillRect/>
            </a:stretch>
          </p:blipFill>
          <p:spPr>
            <a:xfrm>
              <a:off x="0" y="6921500"/>
              <a:ext cx="62230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9105" b="9105"/>
            <a:stretch>
              <a:fillRect/>
            </a:stretch>
          </p:blipFill>
          <p:spPr>
            <a:xfrm>
              <a:off x="6350000" y="6921500"/>
              <a:ext cx="62230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21387" y="1615037"/>
            <a:ext cx="7822811" cy="6346361"/>
            <a:chOff x="0" y="0"/>
            <a:chExt cx="10430415" cy="8461815"/>
          </a:xfrm>
        </p:grpSpPr>
        <p:sp>
          <p:nvSpPr>
            <p:cNvPr id="8" name="AutoShape 8"/>
            <p:cNvSpPr/>
            <p:nvPr/>
          </p:nvSpPr>
          <p:spPr>
            <a:xfrm>
              <a:off x="0" y="1462052"/>
              <a:ext cx="10430415" cy="233098"/>
            </a:xfrm>
            <a:prstGeom prst="rect">
              <a:avLst/>
            </a:prstGeom>
            <a:solidFill>
              <a:srgbClr val="0086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0430415" cy="13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0"/>
                </a:lnSpc>
              </a:pPr>
              <a:r>
                <a:rPr lang="en-US" sz="6700" spc="134">
                  <a:solidFill>
                    <a:srgbClr val="00866C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RELATIONSHIP TO DSA VALUES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50627" y="1940362"/>
              <a:ext cx="6129161" cy="6521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59"/>
                </a:lnSpc>
              </a:pPr>
              <a:r>
                <a:rPr lang="en-US" sz="4699" u="sng" spc="93">
                  <a:solidFill>
                    <a:srgbClr val="00B388"/>
                  </a:solidFill>
                  <a:latin typeface="Milo OT"/>
                  <a:ea typeface="Milo OT"/>
                  <a:cs typeface="Milo OT"/>
                  <a:sym typeface="Milo OT"/>
                </a:rPr>
                <a:t>Care</a:t>
              </a:r>
            </a:p>
            <a:p>
              <a:pPr algn="ctr">
                <a:lnSpc>
                  <a:spcPts val="8459"/>
                </a:lnSpc>
              </a:pPr>
              <a:r>
                <a:rPr lang="en-US" sz="4699" u="sng" spc="93">
                  <a:solidFill>
                    <a:srgbClr val="00B388"/>
                  </a:solidFill>
                  <a:latin typeface="Milo OT"/>
                  <a:ea typeface="Milo OT"/>
                  <a:cs typeface="Milo OT"/>
                  <a:sym typeface="Milo OT"/>
                </a:rPr>
                <a:t>Collaboration </a:t>
              </a:r>
            </a:p>
            <a:p>
              <a:pPr algn="ctr">
                <a:lnSpc>
                  <a:spcPts val="8459"/>
                </a:lnSpc>
              </a:pPr>
              <a:r>
                <a:rPr lang="en-US" sz="4699" u="sng" spc="93">
                  <a:solidFill>
                    <a:srgbClr val="00B388"/>
                  </a:solidFill>
                  <a:latin typeface="Milo OT"/>
                  <a:ea typeface="Milo OT"/>
                  <a:cs typeface="Milo OT"/>
                  <a:sym typeface="Milo OT"/>
                </a:rPr>
                <a:t>Community</a:t>
              </a:r>
            </a:p>
            <a:p>
              <a:pPr algn="ctr">
                <a:lnSpc>
                  <a:spcPts val="8459"/>
                </a:lnSpc>
              </a:pPr>
              <a:r>
                <a:rPr lang="en-US" sz="4699" u="sng" spc="93">
                  <a:solidFill>
                    <a:srgbClr val="00B388"/>
                  </a:solidFill>
                  <a:latin typeface="Milo OT"/>
                  <a:ea typeface="Milo OT"/>
                  <a:cs typeface="Milo OT"/>
                  <a:sym typeface="Milo OT"/>
                </a:rPr>
                <a:t>Empowerment</a:t>
              </a:r>
            </a:p>
            <a:p>
              <a:pPr algn="l">
                <a:lnSpc>
                  <a:spcPts val="5039"/>
                </a:lnSpc>
              </a:pPr>
              <a:endParaRPr lang="en-US" sz="4699" u="sng" spc="93">
                <a:solidFill>
                  <a:srgbClr val="00B388"/>
                </a:solidFill>
                <a:latin typeface="Milo OT"/>
                <a:ea typeface="Milo OT"/>
                <a:cs typeface="Milo OT"/>
                <a:sym typeface="Milo OT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55836"/>
            <a:ext cx="18288000" cy="15135006"/>
          </a:xfrm>
          <a:custGeom>
            <a:avLst/>
            <a:gdLst/>
            <a:ahLst/>
            <a:cxnLst/>
            <a:rect l="l" t="t" r="r" b="b"/>
            <a:pathLst>
              <a:path w="18288000" h="15135006">
                <a:moveTo>
                  <a:pt x="0" y="0"/>
                </a:moveTo>
                <a:lnTo>
                  <a:pt x="18288000" y="0"/>
                </a:lnTo>
                <a:lnTo>
                  <a:pt x="18288000" y="15135005"/>
                </a:lnTo>
                <a:lnTo>
                  <a:pt x="0" y="15135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t="-30554" b="-3055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66597" y="761334"/>
            <a:ext cx="16954806" cy="2818014"/>
            <a:chOff x="0" y="0"/>
            <a:chExt cx="22606408" cy="3757353"/>
          </a:xfrm>
        </p:grpSpPr>
        <p:sp>
          <p:nvSpPr>
            <p:cNvPr id="4" name="TextBox 4"/>
            <p:cNvSpPr txBox="1"/>
            <p:nvPr/>
          </p:nvSpPr>
          <p:spPr>
            <a:xfrm>
              <a:off x="8465" y="2395350"/>
              <a:ext cx="22589477" cy="136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1"/>
                </a:lnSpc>
              </a:pPr>
              <a:r>
                <a:rPr lang="en-US" sz="3746" spc="187">
                  <a:solidFill>
                    <a:srgbClr val="C8102E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ONE TIME REQUEST FOR </a:t>
              </a:r>
            </a:p>
            <a:p>
              <a:pPr algn="ctr">
                <a:lnSpc>
                  <a:spcPts val="3971"/>
                </a:lnSpc>
              </a:pPr>
              <a:r>
                <a:rPr lang="en-US" sz="3746" spc="187">
                  <a:solidFill>
                    <a:srgbClr val="C8102E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CESAR CHAVEZ DAY OF SERVICE 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833705"/>
              <a:ext cx="22606408" cy="240074"/>
            </a:xfrm>
            <a:prstGeom prst="rect">
              <a:avLst/>
            </a:prstGeom>
            <a:solidFill>
              <a:srgbClr val="C810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465" y="76200"/>
              <a:ext cx="22589477" cy="175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51"/>
                </a:lnSpc>
              </a:pPr>
              <a:r>
                <a:rPr lang="en-US" sz="9046" spc="180">
                  <a:solidFill>
                    <a:srgbClr val="C8102E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CESAR CHAVEZ DAY OF SERVICE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75757" y="4031273"/>
            <a:ext cx="9536486" cy="4962991"/>
            <a:chOff x="0" y="0"/>
            <a:chExt cx="12715314" cy="661732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52400"/>
              <a:ext cx="8102497" cy="6769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Transportation (2 UH Shuttles) 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Food &amp; Beverage 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On-Site Service Supplies 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Marketing 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Event Promotional Item </a:t>
              </a: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UH Admin Fee</a:t>
              </a:r>
            </a:p>
            <a:p>
              <a:pPr algn="l">
                <a:lnSpc>
                  <a:spcPts val="3657"/>
                </a:lnSpc>
              </a:pPr>
              <a:endParaRPr lang="en-US" sz="373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endParaRPr>
            </a:p>
            <a:p>
              <a:pPr algn="l">
                <a:lnSpc>
                  <a:spcPts val="5224"/>
                </a:lnSpc>
              </a:pPr>
              <a:r>
                <a:rPr lang="en-US" sz="3731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Total Request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042262" y="-961697"/>
              <a:ext cx="3673052" cy="7512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21"/>
                </a:lnSpc>
              </a:pPr>
              <a:endParaRPr/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$1,080.00 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$750.00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$350.00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$400.00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$800.00</a:t>
              </a:r>
            </a:p>
            <a:p>
              <a:pPr algn="ctr">
                <a:lnSpc>
                  <a:spcPts val="5221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$202.80</a:t>
              </a:r>
            </a:p>
            <a:p>
              <a:pPr algn="ctr">
                <a:lnSpc>
                  <a:spcPts val="3655"/>
                </a:lnSpc>
              </a:pPr>
              <a:endParaRPr lang="en-US" sz="3729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endParaRPr>
            </a:p>
            <a:p>
              <a:pPr algn="ctr">
                <a:lnSpc>
                  <a:spcPts val="3655"/>
                </a:lnSpc>
              </a:pPr>
              <a:r>
                <a:rPr lang="en-US" sz="3729">
                  <a:solidFill>
                    <a:srgbClr val="000000"/>
                  </a:solidFill>
                  <a:latin typeface="Milo OT"/>
                  <a:ea typeface="Milo OT"/>
                  <a:cs typeface="Milo OT"/>
                  <a:sym typeface="Milo OT"/>
                </a:rPr>
                <a:t>$3,582.80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4273"/>
            <a:ext cx="18279634" cy="16707717"/>
          </a:xfrm>
          <a:custGeom>
            <a:avLst/>
            <a:gdLst/>
            <a:ahLst/>
            <a:cxnLst/>
            <a:rect l="l" t="t" r="r" b="b"/>
            <a:pathLst>
              <a:path w="18279634" h="16707717">
                <a:moveTo>
                  <a:pt x="0" y="0"/>
                </a:moveTo>
                <a:lnTo>
                  <a:pt x="18279634" y="0"/>
                </a:lnTo>
                <a:lnTo>
                  <a:pt x="18279634" y="16707717"/>
                </a:lnTo>
                <a:lnTo>
                  <a:pt x="0" y="16707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-864" t="-25751" b="-211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A7157A-FA0D-235E-CA84-3A6435A8673B}"/>
              </a:ext>
            </a:extLst>
          </p:cNvPr>
          <p:cNvSpPr/>
          <p:nvPr/>
        </p:nvSpPr>
        <p:spPr>
          <a:xfrm>
            <a:off x="5638800" y="8343900"/>
            <a:ext cx="7010400" cy="10668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87353" y="8448070"/>
            <a:ext cx="12113294" cy="961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70"/>
              </a:lnSpc>
            </a:pPr>
            <a:r>
              <a:rPr lang="en-US" sz="6700" spc="134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THANK YOU FOR LISTENING!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1018" y="3799507"/>
            <a:ext cx="7683414" cy="6395235"/>
            <a:chOff x="0" y="0"/>
            <a:chExt cx="10244553" cy="85269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779" r="27779"/>
            <a:stretch>
              <a:fillRect/>
            </a:stretch>
          </p:blipFill>
          <p:spPr>
            <a:xfrm>
              <a:off x="0" y="0"/>
              <a:ext cx="5058776" cy="852698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4477" b="13254"/>
            <a:stretch>
              <a:fillRect/>
            </a:stretch>
          </p:blipFill>
          <p:spPr>
            <a:xfrm>
              <a:off x="5185776" y="0"/>
              <a:ext cx="5058776" cy="41999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4886" r="4886"/>
            <a:stretch>
              <a:fillRect/>
            </a:stretch>
          </p:blipFill>
          <p:spPr>
            <a:xfrm>
              <a:off x="5185776" y="4326990"/>
              <a:ext cx="5058776" cy="419999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33185" y="4329035"/>
            <a:ext cx="598356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1028700" y="3105114"/>
            <a:ext cx="5988050" cy="133350"/>
          </a:xfrm>
          <a:prstGeom prst="rect">
            <a:avLst/>
          </a:prstGeom>
          <a:solidFill>
            <a:srgbClr val="C8102E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68602" y="1095375"/>
            <a:ext cx="6308246" cy="194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0"/>
              </a:lnSpc>
            </a:pPr>
            <a:r>
              <a:rPr lang="en-US" sz="6900" spc="138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VALUE TO THE UNIVERSITY OF HOUSTON</a:t>
            </a:r>
          </a:p>
        </p:txBody>
      </p:sp>
      <p:sp>
        <p:nvSpPr>
          <p:cNvPr id="9" name="AutoShape 9"/>
          <p:cNvSpPr/>
          <p:nvPr/>
        </p:nvSpPr>
        <p:spPr>
          <a:xfrm>
            <a:off x="8151703" y="-107950"/>
            <a:ext cx="10231547" cy="10394950"/>
          </a:xfrm>
          <a:prstGeom prst="rect">
            <a:avLst/>
          </a:prstGeom>
          <a:solidFill>
            <a:srgbClr val="C8102E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953208" y="2644687"/>
            <a:ext cx="2309640" cy="2309640"/>
          </a:xfrm>
          <a:custGeom>
            <a:avLst/>
            <a:gdLst/>
            <a:ahLst/>
            <a:cxnLst/>
            <a:rect l="l" t="t" r="r" b="b"/>
            <a:pathLst>
              <a:path w="2309640" h="2309640">
                <a:moveTo>
                  <a:pt x="0" y="0"/>
                </a:moveTo>
                <a:lnTo>
                  <a:pt x="2309640" y="0"/>
                </a:lnTo>
                <a:lnTo>
                  <a:pt x="2309640" y="2309640"/>
                </a:lnTo>
                <a:lnTo>
                  <a:pt x="0" y="2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282717" y="615225"/>
            <a:ext cx="1431624" cy="1431624"/>
          </a:xfrm>
          <a:custGeom>
            <a:avLst/>
            <a:gdLst/>
            <a:ahLst/>
            <a:cxnLst/>
            <a:rect l="l" t="t" r="r" b="b"/>
            <a:pathLst>
              <a:path w="1431624" h="1431624">
                <a:moveTo>
                  <a:pt x="0" y="0"/>
                </a:moveTo>
                <a:lnTo>
                  <a:pt x="1431624" y="0"/>
                </a:lnTo>
                <a:lnTo>
                  <a:pt x="1431624" y="1431624"/>
                </a:lnTo>
                <a:lnTo>
                  <a:pt x="0" y="14316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282717" y="5548234"/>
            <a:ext cx="1650622" cy="1644432"/>
          </a:xfrm>
          <a:custGeom>
            <a:avLst/>
            <a:gdLst/>
            <a:ahLst/>
            <a:cxnLst/>
            <a:rect l="l" t="t" r="r" b="b"/>
            <a:pathLst>
              <a:path w="1650622" h="1644432">
                <a:moveTo>
                  <a:pt x="0" y="0"/>
                </a:moveTo>
                <a:lnTo>
                  <a:pt x="1650622" y="0"/>
                </a:lnTo>
                <a:lnTo>
                  <a:pt x="1650622" y="1644432"/>
                </a:lnTo>
                <a:lnTo>
                  <a:pt x="0" y="1644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85565" y="7945978"/>
            <a:ext cx="1647774" cy="1647774"/>
          </a:xfrm>
          <a:custGeom>
            <a:avLst/>
            <a:gdLst/>
            <a:ahLst/>
            <a:cxnLst/>
            <a:rect l="l" t="t" r="r" b="b"/>
            <a:pathLst>
              <a:path w="1647774" h="1647774">
                <a:moveTo>
                  <a:pt x="0" y="0"/>
                </a:moveTo>
                <a:lnTo>
                  <a:pt x="1647774" y="0"/>
                </a:lnTo>
                <a:lnTo>
                  <a:pt x="1647774" y="1647774"/>
                </a:lnTo>
                <a:lnTo>
                  <a:pt x="0" y="1647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663023" y="722520"/>
            <a:ext cx="5607829" cy="103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1"/>
              </a:lnSpc>
            </a:pPr>
            <a:r>
              <a:rPr lang="en-US" sz="2278" spc="45">
                <a:solidFill>
                  <a:srgbClr val="FCFAF4"/>
                </a:solidFill>
                <a:latin typeface="Milo OT"/>
                <a:ea typeface="Milo OT"/>
                <a:cs typeface="Milo OT"/>
                <a:sym typeface="Milo OT"/>
              </a:rPr>
              <a:t>Fosters a culture of service amongst the UH community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1471" y="3190990"/>
            <a:ext cx="5607829" cy="103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1"/>
              </a:lnSpc>
            </a:pPr>
            <a:r>
              <a:rPr lang="en-US" sz="2278" spc="45">
                <a:solidFill>
                  <a:srgbClr val="FCFAF4"/>
                </a:solidFill>
                <a:latin typeface="Milo OT"/>
                <a:ea typeface="Milo OT"/>
                <a:cs typeface="Milo OT"/>
                <a:sym typeface="Milo OT"/>
              </a:rPr>
              <a:t>Forges partnerships between UH and local nonprofit organizations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51471" y="5761933"/>
            <a:ext cx="5607829" cy="103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1"/>
              </a:lnSpc>
            </a:pPr>
            <a:r>
              <a:rPr lang="en-US" sz="2278" spc="45">
                <a:solidFill>
                  <a:srgbClr val="FCFAF4"/>
                </a:solidFill>
                <a:latin typeface="Milo OT"/>
                <a:ea typeface="Milo OT"/>
                <a:cs typeface="Milo OT"/>
                <a:sym typeface="Milo OT"/>
              </a:rPr>
              <a:t>Fortifies UH's presence in the greater Houston community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63023" y="8418523"/>
            <a:ext cx="5629424" cy="52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1"/>
              </a:lnSpc>
            </a:pPr>
            <a:r>
              <a:rPr lang="en-US" sz="2278" spc="45">
                <a:solidFill>
                  <a:srgbClr val="FCFAF4"/>
                </a:solidFill>
                <a:latin typeface="Milo OT"/>
                <a:ea typeface="Milo OT"/>
                <a:cs typeface="Milo OT"/>
                <a:sym typeface="Milo OT"/>
              </a:rPr>
              <a:t>Connects students with University Resources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5537" y="1268242"/>
            <a:ext cx="4112183" cy="6521462"/>
          </a:xfrm>
          <a:custGeom>
            <a:avLst/>
            <a:gdLst/>
            <a:ahLst/>
            <a:cxnLst/>
            <a:rect l="l" t="t" r="r" b="b"/>
            <a:pathLst>
              <a:path w="4112183" h="6521462">
                <a:moveTo>
                  <a:pt x="0" y="0"/>
                </a:moveTo>
                <a:lnTo>
                  <a:pt x="4112183" y="0"/>
                </a:lnTo>
                <a:lnTo>
                  <a:pt x="4112183" y="6521463"/>
                </a:lnTo>
                <a:lnTo>
                  <a:pt x="0" y="6521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502" r="-50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64105" y="2382023"/>
            <a:ext cx="3877964" cy="5407681"/>
          </a:xfrm>
          <a:custGeom>
            <a:avLst/>
            <a:gdLst/>
            <a:ahLst/>
            <a:cxnLst/>
            <a:rect l="l" t="t" r="r" b="b"/>
            <a:pathLst>
              <a:path w="3877964" h="5407681">
                <a:moveTo>
                  <a:pt x="0" y="0"/>
                </a:moveTo>
                <a:lnTo>
                  <a:pt x="3877964" y="0"/>
                </a:lnTo>
                <a:lnTo>
                  <a:pt x="3877964" y="5407682"/>
                </a:lnTo>
                <a:lnTo>
                  <a:pt x="0" y="540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808" t="-25088" r="-63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48150" y="1028700"/>
            <a:ext cx="3514313" cy="6761005"/>
          </a:xfrm>
          <a:custGeom>
            <a:avLst/>
            <a:gdLst/>
            <a:ahLst/>
            <a:cxnLst/>
            <a:rect l="l" t="t" r="r" b="b"/>
            <a:pathLst>
              <a:path w="3514313" h="6761005">
                <a:moveTo>
                  <a:pt x="0" y="0"/>
                </a:moveTo>
                <a:lnTo>
                  <a:pt x="3514313" y="0"/>
                </a:lnTo>
                <a:lnTo>
                  <a:pt x="3514313" y="6761005"/>
                </a:lnTo>
                <a:lnTo>
                  <a:pt x="0" y="6761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94" r="-80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684395" y="116147"/>
            <a:ext cx="8919209" cy="214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0"/>
              </a:lnSpc>
            </a:pPr>
            <a:r>
              <a:rPr lang="en-US" sz="12500" spc="25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MEET OUR TEAM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03004" y="7909473"/>
            <a:ext cx="2600166" cy="190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8"/>
              </a:lnSpc>
            </a:pPr>
            <a:r>
              <a:rPr lang="en-US" sz="2684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Ernesto Alvarez </a:t>
            </a:r>
          </a:p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Assistant Director </a:t>
            </a:r>
          </a:p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Marketing</a:t>
            </a:r>
          </a:p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Class of 2027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50787" y="7909515"/>
            <a:ext cx="2709039" cy="1908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685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Isabelle Weng  </a:t>
            </a:r>
          </a:p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685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Marketing Chair </a:t>
            </a:r>
          </a:p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685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Marketing </a:t>
            </a:r>
          </a:p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685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Class of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29207" y="7909515"/>
            <a:ext cx="3704842" cy="190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Omar Castanon</a:t>
            </a:r>
          </a:p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Director</a:t>
            </a:r>
          </a:p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Strategic Communications</a:t>
            </a:r>
          </a:p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Class of 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3997" y="1249806"/>
            <a:ext cx="8751655" cy="6572288"/>
          </a:xfrm>
          <a:custGeom>
            <a:avLst/>
            <a:gdLst/>
            <a:ahLst/>
            <a:cxnLst/>
            <a:rect l="l" t="t" r="r" b="b"/>
            <a:pathLst>
              <a:path w="8751655" h="6572288">
                <a:moveTo>
                  <a:pt x="0" y="0"/>
                </a:moveTo>
                <a:lnTo>
                  <a:pt x="8751655" y="0"/>
                </a:lnTo>
                <a:lnTo>
                  <a:pt x="8751655" y="6572288"/>
                </a:lnTo>
                <a:lnTo>
                  <a:pt x="0" y="6572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1756" y="525507"/>
            <a:ext cx="4411738" cy="7296587"/>
          </a:xfrm>
          <a:custGeom>
            <a:avLst/>
            <a:gdLst/>
            <a:ahLst/>
            <a:cxnLst/>
            <a:rect l="l" t="t" r="r" b="b"/>
            <a:pathLst>
              <a:path w="4411738" h="7296587">
                <a:moveTo>
                  <a:pt x="0" y="0"/>
                </a:moveTo>
                <a:lnTo>
                  <a:pt x="4411738" y="0"/>
                </a:lnTo>
                <a:lnTo>
                  <a:pt x="4411738" y="7296587"/>
                </a:lnTo>
                <a:lnTo>
                  <a:pt x="0" y="7296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883" r="-71877" b="-93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963832" y="1249806"/>
            <a:ext cx="3946554" cy="6583525"/>
          </a:xfrm>
          <a:custGeom>
            <a:avLst/>
            <a:gdLst/>
            <a:ahLst/>
            <a:cxnLst/>
            <a:rect l="l" t="t" r="r" b="b"/>
            <a:pathLst>
              <a:path w="3946554" h="6583525">
                <a:moveTo>
                  <a:pt x="0" y="0"/>
                </a:moveTo>
                <a:lnTo>
                  <a:pt x="3946554" y="0"/>
                </a:lnTo>
                <a:lnTo>
                  <a:pt x="3946554" y="6583525"/>
                </a:lnTo>
                <a:lnTo>
                  <a:pt x="0" y="6583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264" r="-458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684395" y="116147"/>
            <a:ext cx="8919209" cy="214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0"/>
              </a:lnSpc>
            </a:pPr>
            <a:r>
              <a:rPr lang="en-US" sz="12500" spc="25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MEET OUR TEAM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0354" y="8014189"/>
            <a:ext cx="3167955" cy="174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Erick Martinez 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Health &amp; Wellness Chair 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Kinesiology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Class of 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79799" y="8014189"/>
            <a:ext cx="4454277" cy="174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2458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Dami Lambo </a:t>
            </a:r>
          </a:p>
          <a:p>
            <a:pPr algn="ctr">
              <a:lnSpc>
                <a:spcPts val="3441"/>
              </a:lnSpc>
            </a:pPr>
            <a:r>
              <a:rPr lang="en-US" sz="2458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Hunger &amp; Homelessness Chair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Management information Systems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Class of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97992" y="8014189"/>
            <a:ext cx="4512394" cy="174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2458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Sydney Guico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Environment &amp; Sustainability Chair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Supply Chain Management</a:t>
            </a:r>
          </a:p>
          <a:p>
            <a:pPr algn="ctr">
              <a:lnSpc>
                <a:spcPts val="3441"/>
              </a:lnSpc>
              <a:spcBef>
                <a:spcPct val="0"/>
              </a:spcBef>
            </a:pPr>
            <a:r>
              <a:rPr lang="en-US" sz="2458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Class of 2026</a:t>
            </a:r>
          </a:p>
        </p:txBody>
      </p:sp>
      <p:sp>
        <p:nvSpPr>
          <p:cNvPr id="9" name="Freeform 9"/>
          <p:cNvSpPr/>
          <p:nvPr/>
        </p:nvSpPr>
        <p:spPr>
          <a:xfrm>
            <a:off x="14480926" y="1038225"/>
            <a:ext cx="3486910" cy="6806106"/>
          </a:xfrm>
          <a:custGeom>
            <a:avLst/>
            <a:gdLst/>
            <a:ahLst/>
            <a:cxnLst/>
            <a:rect l="l" t="t" r="r" b="b"/>
            <a:pathLst>
              <a:path w="3486910" h="6806106">
                <a:moveTo>
                  <a:pt x="0" y="0"/>
                </a:moveTo>
                <a:lnTo>
                  <a:pt x="3486911" y="0"/>
                </a:lnTo>
                <a:lnTo>
                  <a:pt x="3486911" y="6806106"/>
                </a:lnTo>
                <a:lnTo>
                  <a:pt x="0" y="6806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7284" r="-82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104484" y="7962399"/>
            <a:ext cx="4160732" cy="1808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7"/>
              </a:lnSpc>
            </a:pPr>
            <a:r>
              <a:rPr lang="en-US" sz="2548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Haley Romine</a:t>
            </a:r>
          </a:p>
          <a:p>
            <a:pPr algn="ctr">
              <a:lnSpc>
                <a:spcPts val="3567"/>
              </a:lnSpc>
              <a:spcBef>
                <a:spcPct val="0"/>
              </a:spcBef>
            </a:pPr>
            <a:r>
              <a:rPr lang="en-US" sz="2548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Children and Education Chair Psychology</a:t>
            </a:r>
          </a:p>
          <a:p>
            <a:pPr algn="ctr">
              <a:lnSpc>
                <a:spcPts val="3567"/>
              </a:lnSpc>
              <a:spcBef>
                <a:spcPct val="0"/>
              </a:spcBef>
            </a:pPr>
            <a:r>
              <a:rPr lang="en-US" sz="2548" b="1">
                <a:solidFill>
                  <a:srgbClr val="000000"/>
                </a:solidFill>
                <a:latin typeface="Milo OT"/>
                <a:ea typeface="Milo OT"/>
                <a:cs typeface="Milo OT"/>
                <a:sym typeface="Milo OT"/>
              </a:rPr>
              <a:t>Class of 2026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0710" b="1071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144000" y="5143500"/>
            <a:ext cx="9144000" cy="5143500"/>
            <a:chOff x="0" y="0"/>
            <a:chExt cx="12192000" cy="6858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0646" b="3716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63648" y="5130022"/>
            <a:ext cx="8196872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0"/>
              </a:lnSpc>
            </a:pPr>
            <a:r>
              <a:rPr lang="en-US" sz="3800" spc="19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ENVIRONMENT AND SUSTAINABILITY PROJECTS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3648" y="5979628"/>
            <a:ext cx="7848655" cy="380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4319"/>
              </a:lnSpc>
              <a:buFont typeface="Arial"/>
              <a:buChar char="•"/>
            </a:pPr>
            <a:r>
              <a:rPr lang="en-US" sz="2399" spc="47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Focus on beautifying the Third Ward, the greater Houston area, and UH campus</a:t>
            </a:r>
          </a:p>
          <a:p>
            <a:pPr marL="518158" lvl="1" indent="-259079" algn="l">
              <a:lnSpc>
                <a:spcPts val="4319"/>
              </a:lnSpc>
              <a:buFont typeface="Arial"/>
              <a:buChar char="•"/>
            </a:pPr>
            <a:r>
              <a:rPr lang="en-US" sz="2399" spc="47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Encourage students to become more aware of sustainability measures </a:t>
            </a:r>
          </a:p>
          <a:p>
            <a:pPr marL="518158" lvl="1" indent="-259079" algn="l">
              <a:lnSpc>
                <a:spcPts val="4319"/>
              </a:lnSpc>
              <a:buFont typeface="Arial"/>
              <a:buChar char="•"/>
            </a:pPr>
            <a:r>
              <a:rPr lang="en-US" sz="2399" spc="47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Volunteer Tasks:</a:t>
            </a:r>
          </a:p>
          <a:p>
            <a:pPr marL="1036317" lvl="2" indent="-345439" algn="l">
              <a:lnSpc>
                <a:spcPts val="4319"/>
              </a:lnSpc>
              <a:buFont typeface="Arial"/>
              <a:buChar char="⚬"/>
            </a:pPr>
            <a:r>
              <a:rPr lang="en-US" sz="2399" spc="47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Outdoor beautification</a:t>
            </a:r>
          </a:p>
          <a:p>
            <a:pPr marL="1036317" lvl="2" indent="-345439" algn="l">
              <a:lnSpc>
                <a:spcPts val="4319"/>
              </a:lnSpc>
              <a:buFont typeface="Arial"/>
              <a:buChar char="⚬"/>
            </a:pPr>
            <a:r>
              <a:rPr lang="en-US" sz="2399" spc="47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Care for animals in need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403282" y="606026"/>
            <a:ext cx="8625436" cy="3462013"/>
            <a:chOff x="0" y="0"/>
            <a:chExt cx="11500581" cy="4616018"/>
          </a:xfrm>
        </p:grpSpPr>
        <p:sp>
          <p:nvSpPr>
            <p:cNvPr id="9" name="TextBox 9"/>
            <p:cNvSpPr txBox="1"/>
            <p:nvPr/>
          </p:nvSpPr>
          <p:spPr>
            <a:xfrm>
              <a:off x="0" y="-219075"/>
              <a:ext cx="11472825" cy="988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40"/>
                </a:lnSpc>
              </a:pPr>
              <a:r>
                <a:rPr lang="en-US" sz="3800" spc="190">
                  <a:solidFill>
                    <a:srgbClr val="00595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HEALTH AND WELLNESS PROJECTS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49858"/>
              <a:ext cx="11500581" cy="356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4319"/>
                </a:lnSpc>
                <a:buFont typeface="Arial"/>
                <a:buChar char="•"/>
              </a:pPr>
              <a:r>
                <a:rPr lang="en-US" sz="2399" spc="47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Focus on developing overall health around the Houston community </a:t>
              </a:r>
            </a:p>
            <a:p>
              <a:pPr marL="518160" lvl="1" indent="-259080" algn="l">
                <a:lnSpc>
                  <a:spcPts val="4319"/>
                </a:lnSpc>
                <a:buFont typeface="Arial"/>
                <a:buChar char="•"/>
              </a:pPr>
              <a:r>
                <a:rPr lang="en-US" sz="2399" spc="47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Volunteer Tasks:</a:t>
              </a:r>
            </a:p>
            <a:p>
              <a:pPr marL="1036320" lvl="2" indent="-345440" algn="l">
                <a:lnSpc>
                  <a:spcPts val="4319"/>
                </a:lnSpc>
                <a:buFont typeface="Arial"/>
                <a:buChar char="⚬"/>
              </a:pPr>
              <a:r>
                <a:rPr lang="en-US" sz="2399" spc="47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Sort medical supplies</a:t>
              </a:r>
            </a:p>
            <a:p>
              <a:pPr marL="1036320" lvl="2" indent="-345440" algn="l">
                <a:lnSpc>
                  <a:spcPts val="4319"/>
                </a:lnSpc>
                <a:buFont typeface="Arial"/>
                <a:buChar char="⚬"/>
              </a:pPr>
              <a:r>
                <a:rPr lang="en-US" sz="2399" spc="47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Help facilitate charity walks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3736" y="-361950"/>
            <a:ext cx="9410436" cy="10966646"/>
          </a:xfrm>
          <a:prstGeom prst="rect">
            <a:avLst/>
          </a:prstGeom>
          <a:solidFill>
            <a:srgbClr val="FCFAF4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33778" b="3458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143736" y="5024580"/>
            <a:ext cx="9144000" cy="5262420"/>
            <a:chOff x="0" y="0"/>
            <a:chExt cx="12192000" cy="701656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18793" b="4379"/>
            <a:stretch>
              <a:fillRect/>
            </a:stretch>
          </p:blipFill>
          <p:spPr>
            <a:xfrm>
              <a:off x="0" y="0"/>
              <a:ext cx="12192000" cy="701656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392134" y="858703"/>
            <a:ext cx="8647204" cy="3426094"/>
            <a:chOff x="0" y="0"/>
            <a:chExt cx="11529605" cy="45681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219075"/>
              <a:ext cx="11501779" cy="98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39"/>
                </a:lnSpc>
              </a:pPr>
              <a:r>
                <a:rPr lang="en-US" sz="3799" spc="189">
                  <a:solidFill>
                    <a:srgbClr val="00595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CHILDREN AND EDUCATION PROJECTS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01965"/>
              <a:ext cx="11529605" cy="356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4320"/>
                </a:lnSpc>
                <a:buFont typeface="Arial"/>
                <a:buChar char="•"/>
              </a:pPr>
              <a:r>
                <a:rPr lang="en-US" sz="2400" spc="48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Focus on investing in youth and future generations through mentorship and support for programs that educate </a:t>
              </a:r>
            </a:p>
            <a:p>
              <a:pPr marL="518160" lvl="1" indent="-259080" algn="l">
                <a:lnSpc>
                  <a:spcPts val="4320"/>
                </a:lnSpc>
                <a:buFont typeface="Arial"/>
                <a:buChar char="•"/>
              </a:pPr>
              <a:r>
                <a:rPr lang="en-US" sz="2400" spc="48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Volunteer tasks:</a:t>
              </a:r>
            </a:p>
            <a:p>
              <a:pPr marL="1036320" lvl="2" indent="-345440" algn="l">
                <a:lnSpc>
                  <a:spcPts val="4320"/>
                </a:lnSpc>
                <a:buFont typeface="Arial"/>
                <a:buChar char="⚬"/>
              </a:pPr>
              <a:r>
                <a:rPr lang="en-US" sz="2400" spc="48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Tutor and mentor children</a:t>
              </a:r>
            </a:p>
            <a:p>
              <a:pPr marL="1036320" lvl="2" indent="-345440" algn="l">
                <a:lnSpc>
                  <a:spcPts val="4320"/>
                </a:lnSpc>
                <a:buFont typeface="Arial"/>
                <a:buChar char="⚬"/>
              </a:pPr>
              <a:r>
                <a:rPr lang="en-US" sz="2400" spc="48">
                  <a:solidFill>
                    <a:srgbClr val="005950"/>
                  </a:solidFill>
                  <a:latin typeface="Milo OT"/>
                  <a:ea typeface="Milo OT"/>
                  <a:cs typeface="Milo OT"/>
                  <a:sym typeface="Milo OT"/>
                </a:rPr>
                <a:t>Provide support for childcare programs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4409" y="5402719"/>
            <a:ext cx="8695183" cy="4506142"/>
            <a:chOff x="0" y="0"/>
            <a:chExt cx="11593577" cy="600819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19075"/>
              <a:ext cx="11565596" cy="98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39"/>
                </a:lnSpc>
              </a:pPr>
              <a:r>
                <a:rPr lang="en-US" sz="3799" spc="189">
                  <a:solidFill>
                    <a:srgbClr val="C8102E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HUNGER AND HOMELESSNESS PROJECTS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94229"/>
              <a:ext cx="11593577" cy="5013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l">
                <a:lnSpc>
                  <a:spcPts val="4319"/>
                </a:lnSpc>
                <a:buFont typeface="Arial"/>
                <a:buChar char="•"/>
              </a:pPr>
              <a:r>
                <a:rPr lang="en-US" sz="2399" spc="47">
                  <a:solidFill>
                    <a:srgbClr val="C8102E"/>
                  </a:solidFill>
                  <a:latin typeface="Milo OT"/>
                  <a:ea typeface="Milo OT"/>
                  <a:cs typeface="Milo OT"/>
                  <a:sym typeface="Milo OT"/>
                </a:rPr>
                <a:t>Focus on combatting hunger on campus and in the community and serving people experiencing homelessness</a:t>
              </a:r>
            </a:p>
            <a:p>
              <a:pPr marL="518158" lvl="1" indent="-259079" algn="l">
                <a:lnSpc>
                  <a:spcPts val="4319"/>
                </a:lnSpc>
                <a:buFont typeface="Arial"/>
                <a:buChar char="•"/>
              </a:pPr>
              <a:r>
                <a:rPr lang="en-US" sz="2399" spc="47">
                  <a:solidFill>
                    <a:srgbClr val="C8102E"/>
                  </a:solidFill>
                  <a:latin typeface="Milo OT"/>
                  <a:ea typeface="Milo OT"/>
                  <a:cs typeface="Milo OT"/>
                  <a:sym typeface="Milo OT"/>
                </a:rPr>
                <a:t>Volunteer tasks:</a:t>
              </a:r>
            </a:p>
            <a:p>
              <a:pPr marL="1036317" lvl="2" indent="-345439" algn="l">
                <a:lnSpc>
                  <a:spcPts val="4319"/>
                </a:lnSpc>
                <a:buFont typeface="Arial"/>
                <a:buChar char="⚬"/>
              </a:pPr>
              <a:r>
                <a:rPr lang="en-US" sz="2399" spc="47">
                  <a:solidFill>
                    <a:srgbClr val="C8102E"/>
                  </a:solidFill>
                  <a:latin typeface="Milo OT"/>
                  <a:ea typeface="Milo OT"/>
                  <a:cs typeface="Milo OT"/>
                  <a:sym typeface="Milo OT"/>
                </a:rPr>
                <a:t>Packing food for distribution</a:t>
              </a:r>
            </a:p>
            <a:p>
              <a:pPr marL="1036317" lvl="2" indent="-345439" algn="l">
                <a:lnSpc>
                  <a:spcPts val="4319"/>
                </a:lnSpc>
                <a:buFont typeface="Arial"/>
                <a:buChar char="⚬"/>
              </a:pPr>
              <a:r>
                <a:rPr lang="en-US" sz="2399" spc="47">
                  <a:solidFill>
                    <a:srgbClr val="C8102E"/>
                  </a:solidFill>
                  <a:latin typeface="Milo OT"/>
                  <a:ea typeface="Milo OT"/>
                  <a:cs typeface="Milo OT"/>
                  <a:sym typeface="Milo OT"/>
                </a:rPr>
                <a:t>Serving at soup kitchens</a:t>
              </a:r>
            </a:p>
            <a:p>
              <a:pPr marL="1036317" lvl="2" indent="-345439" algn="l">
                <a:lnSpc>
                  <a:spcPts val="4319"/>
                </a:lnSpc>
                <a:buFont typeface="Arial"/>
                <a:buChar char="⚬"/>
              </a:pPr>
              <a:r>
                <a:rPr lang="en-US" sz="2399" spc="47">
                  <a:solidFill>
                    <a:srgbClr val="C8102E"/>
                  </a:solidFill>
                  <a:latin typeface="Milo OT"/>
                  <a:ea typeface="Milo OT"/>
                  <a:cs typeface="Milo OT"/>
                  <a:sym typeface="Milo OT"/>
                </a:rPr>
                <a:t>Preparing in-kind donations to provide immediate relief for people experiencing homelessness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28860" y="0"/>
            <a:ext cx="9199155" cy="10287000"/>
            <a:chOff x="0" y="0"/>
            <a:chExt cx="1226554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951" r="4951"/>
            <a:stretch>
              <a:fillRect/>
            </a:stretch>
          </p:blipFill>
          <p:spPr>
            <a:xfrm>
              <a:off x="0" y="0"/>
              <a:ext cx="12265540" cy="9059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0554" r="20554"/>
            <a:stretch>
              <a:fillRect/>
            </a:stretch>
          </p:blipFill>
          <p:spPr>
            <a:xfrm>
              <a:off x="0" y="9186333"/>
              <a:ext cx="4003847" cy="45296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4281" r="19505"/>
            <a:stretch>
              <a:fillRect/>
            </a:stretch>
          </p:blipFill>
          <p:spPr>
            <a:xfrm>
              <a:off x="4130847" y="9186333"/>
              <a:ext cx="4003847" cy="4529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2117" r="11669"/>
            <a:stretch>
              <a:fillRect/>
            </a:stretch>
          </p:blipFill>
          <p:spPr>
            <a:xfrm>
              <a:off x="8261693" y="9186333"/>
              <a:ext cx="4003847" cy="4529667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504865" y="2667199"/>
            <a:ext cx="7788735" cy="133350"/>
          </a:xfrm>
          <a:prstGeom prst="rect">
            <a:avLst/>
          </a:prstGeom>
          <a:solidFill>
            <a:srgbClr val="005950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4865" y="1684219"/>
            <a:ext cx="5983565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spc="138">
                <a:solidFill>
                  <a:srgbClr val="005950"/>
                </a:solidFill>
                <a:latin typeface="League Gothic"/>
                <a:ea typeface="League Gothic"/>
                <a:cs typeface="League Gothic"/>
                <a:sym typeface="League Gothic"/>
              </a:rPr>
              <a:t>SERVICE NIGHTS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6719" y="2956178"/>
            <a:ext cx="7906881" cy="564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5568"/>
              </a:lnSpc>
              <a:buFont typeface="Arial"/>
              <a:buChar char="•"/>
            </a:pPr>
            <a:r>
              <a:rPr lang="en-US" sz="3200">
                <a:solidFill>
                  <a:srgbClr val="005950"/>
                </a:solidFill>
                <a:latin typeface="Milo OT"/>
                <a:ea typeface="Milo OT"/>
                <a:cs typeface="Milo OT"/>
                <a:sym typeface="Milo OT"/>
              </a:rPr>
              <a:t>On-campus event held once a month</a:t>
            </a:r>
          </a:p>
          <a:p>
            <a:pPr marL="1381761" lvl="2" indent="-460587" algn="l">
              <a:lnSpc>
                <a:spcPts val="5568"/>
              </a:lnSpc>
              <a:buFont typeface="Arial"/>
              <a:buChar char="⚬"/>
            </a:pPr>
            <a:r>
              <a:rPr lang="en-US" sz="3200">
                <a:solidFill>
                  <a:srgbClr val="005950"/>
                </a:solidFill>
                <a:latin typeface="Milo OT"/>
                <a:ea typeface="Milo OT"/>
                <a:cs typeface="Milo OT"/>
                <a:sym typeface="Milo OT"/>
              </a:rPr>
              <a:t>Aimed to provide quick and engaging volunteering opportunity for students</a:t>
            </a:r>
          </a:p>
          <a:p>
            <a:pPr marL="690881" lvl="1" indent="-345440" algn="l">
              <a:lnSpc>
                <a:spcPts val="5568"/>
              </a:lnSpc>
              <a:buFont typeface="Arial"/>
              <a:buChar char="•"/>
            </a:pPr>
            <a:r>
              <a:rPr lang="en-US" sz="3200">
                <a:solidFill>
                  <a:srgbClr val="005950"/>
                </a:solidFill>
                <a:latin typeface="Milo OT"/>
                <a:ea typeface="Milo OT"/>
                <a:cs typeface="Milo OT"/>
                <a:sym typeface="Milo OT"/>
              </a:rPr>
              <a:t>Recurring tasks include</a:t>
            </a:r>
          </a:p>
          <a:p>
            <a:pPr marL="1381761" lvl="2" indent="-460587" algn="l">
              <a:lnSpc>
                <a:spcPts val="5568"/>
              </a:lnSpc>
              <a:buFont typeface="Arial"/>
              <a:buChar char="⚬"/>
            </a:pPr>
            <a:r>
              <a:rPr lang="en-US" sz="3200">
                <a:solidFill>
                  <a:srgbClr val="005950"/>
                </a:solidFill>
                <a:latin typeface="Milo OT"/>
                <a:ea typeface="Milo OT"/>
                <a:cs typeface="Milo OT"/>
                <a:sym typeface="Milo OT"/>
              </a:rPr>
              <a:t>Animal Care Packages </a:t>
            </a:r>
          </a:p>
          <a:p>
            <a:pPr marL="1381761" lvl="2" indent="-460587" algn="l">
              <a:lnSpc>
                <a:spcPts val="5568"/>
              </a:lnSpc>
              <a:buFont typeface="Arial"/>
              <a:buChar char="⚬"/>
            </a:pPr>
            <a:r>
              <a:rPr lang="en-US" sz="3200">
                <a:solidFill>
                  <a:srgbClr val="005950"/>
                </a:solidFill>
                <a:latin typeface="Milo OT"/>
                <a:ea typeface="Milo OT"/>
                <a:cs typeface="Milo OT"/>
                <a:sym typeface="Milo OT"/>
              </a:rPr>
              <a:t>Kit Assembly: sanitation, for patients, relief from cold/warm weather</a:t>
            </a:r>
          </a:p>
          <a:p>
            <a:pPr algn="l">
              <a:lnSpc>
                <a:spcPts val="5568"/>
              </a:lnSpc>
            </a:pPr>
            <a:endParaRPr lang="en-US" sz="3200">
              <a:solidFill>
                <a:srgbClr val="005950"/>
              </a:solidFill>
              <a:latin typeface="Milo OT"/>
              <a:ea typeface="Milo OT"/>
              <a:cs typeface="Milo OT"/>
              <a:sym typeface="Milo O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8225" y="2658576"/>
            <a:ext cx="6783032" cy="139505"/>
          </a:xfrm>
          <a:prstGeom prst="rect">
            <a:avLst/>
          </a:prstGeom>
          <a:solidFill>
            <a:srgbClr val="C8102E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22783" y="0"/>
            <a:ext cx="9429750" cy="10287000"/>
            <a:chOff x="0" y="0"/>
            <a:chExt cx="12573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5365" b="5365"/>
            <a:stretch>
              <a:fillRect/>
            </a:stretch>
          </p:blipFill>
          <p:spPr>
            <a:xfrm>
              <a:off x="0" y="0"/>
              <a:ext cx="62230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5950" b="5950"/>
            <a:stretch>
              <a:fillRect/>
            </a:stretch>
          </p:blipFill>
          <p:spPr>
            <a:xfrm>
              <a:off x="6350000" y="0"/>
              <a:ext cx="62230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5674" b="5674"/>
            <a:stretch>
              <a:fillRect/>
            </a:stretch>
          </p:blipFill>
          <p:spPr>
            <a:xfrm>
              <a:off x="0" y="6921500"/>
              <a:ext cx="6223000" cy="67945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19470" r="19470"/>
            <a:stretch>
              <a:fillRect/>
            </a:stretch>
          </p:blipFill>
          <p:spPr>
            <a:xfrm>
              <a:off x="6350000" y="6921500"/>
              <a:ext cx="6223000" cy="67945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758225" y="1706710"/>
            <a:ext cx="7042924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spc="138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ROCK THE CAMPUS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3949" y="2839182"/>
            <a:ext cx="7087200" cy="635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5568"/>
              </a:lnSpc>
              <a:buFont typeface="Arial"/>
              <a:buChar char="•"/>
            </a:pPr>
            <a:r>
              <a:rPr lang="en-US" sz="3200" dirty="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Annual </a:t>
            </a:r>
            <a:r>
              <a:rPr lang="en-US" sz="3200" b="1" dirty="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on-campus</a:t>
            </a:r>
            <a:r>
              <a:rPr lang="en-US" sz="3200" dirty="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 beautification event</a:t>
            </a:r>
          </a:p>
          <a:p>
            <a:pPr marL="690881" lvl="1" indent="-345440" algn="l">
              <a:lnSpc>
                <a:spcPts val="5568"/>
              </a:lnSpc>
              <a:buFont typeface="Arial"/>
              <a:buChar char="•"/>
            </a:pPr>
            <a:r>
              <a:rPr lang="en-US" sz="3200" dirty="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Entire UH campus invited to service event</a:t>
            </a:r>
          </a:p>
          <a:p>
            <a:pPr marL="690881" lvl="1" indent="-345440" algn="l">
              <a:lnSpc>
                <a:spcPts val="5568"/>
              </a:lnSpc>
              <a:buFont typeface="Arial"/>
              <a:buChar char="•"/>
            </a:pPr>
            <a:r>
              <a:rPr lang="en-US" sz="3200" dirty="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Fall Term</a:t>
            </a:r>
          </a:p>
          <a:p>
            <a:pPr marL="1381761" lvl="2" indent="-460587" algn="l">
              <a:lnSpc>
                <a:spcPts val="5568"/>
              </a:lnSpc>
              <a:buFont typeface="Arial"/>
              <a:buChar char="⚬"/>
            </a:pPr>
            <a:r>
              <a:rPr lang="en-US" sz="3200" dirty="0">
                <a:solidFill>
                  <a:srgbClr val="C8102E"/>
                </a:solidFill>
                <a:latin typeface="Milo OT"/>
                <a:ea typeface="Milo OT"/>
                <a:cs typeface="Milo OT"/>
                <a:sym typeface="Milo OT"/>
              </a:rPr>
              <a:t>In collaboration with the Homecoming Board during Homecoming Week</a:t>
            </a:r>
          </a:p>
          <a:p>
            <a:pPr algn="ctr">
              <a:lnSpc>
                <a:spcPts val="5568"/>
              </a:lnSpc>
            </a:pPr>
            <a:endParaRPr lang="en-US" sz="3200" b="1" dirty="0">
              <a:solidFill>
                <a:srgbClr val="C8102E"/>
              </a:solidFill>
              <a:latin typeface="Milo OT"/>
              <a:ea typeface="Milo OT"/>
              <a:cs typeface="Milo OT"/>
              <a:sym typeface="Milo O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2CC43A5283D4FBA70E9D123103D21" ma:contentTypeVersion="0" ma:contentTypeDescription="Create a new document." ma:contentTypeScope="" ma:versionID="f26ffb47e3212fdbe088679ed28b322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764bea3eb9b1a5be8fd57fac5fb45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B19399-AADD-4E05-BDE0-23D4A7B97E77}"/>
</file>

<file path=customXml/itemProps2.xml><?xml version="1.0" encoding="utf-8"?>
<ds:datastoreItem xmlns:ds="http://schemas.openxmlformats.org/officeDocument/2006/customXml" ds:itemID="{E7DA06FD-9347-4BC7-8202-31C5CC6B4FDA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536</Words>
  <Application>Microsoft Office PowerPoint</Application>
  <PresentationFormat>Custom</PresentationFormat>
  <Paragraphs>138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Crimson</vt:lpstr>
      <vt:lpstr>Milo OT</vt:lpstr>
      <vt:lpstr>League Gothic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mvp sfac fy26</dc:title>
  <dc:creator>Smith, Eric S</dc:creator>
  <cp:lastModifiedBy>Smith, Eric S</cp:lastModifiedBy>
  <cp:revision>2</cp:revision>
  <dcterms:created xsi:type="dcterms:W3CDTF">2006-08-16T00:00:00Z</dcterms:created>
  <dcterms:modified xsi:type="dcterms:W3CDTF">2024-10-17T19:01:06Z</dcterms:modified>
  <dc:identifier>DAGSLoNzWfs</dc:identifier>
</cp:coreProperties>
</file>