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98" r:id="rId21"/>
    <p:sldId id="275" r:id="rId22"/>
    <p:sldId id="276" r:id="rId23"/>
    <p:sldId id="277" r:id="rId24"/>
    <p:sldId id="278" r:id="rId25"/>
    <p:sldId id="279" r:id="rId26"/>
    <p:sldId id="280" r:id="rId27"/>
    <p:sldId id="281" r:id="rId28"/>
    <p:sldId id="282" r:id="rId29"/>
    <p:sldId id="283" r:id="rId30"/>
    <p:sldId id="286" r:id="rId31"/>
    <p:sldId id="284" r:id="rId32"/>
    <p:sldId id="290" r:id="rId33"/>
    <p:sldId id="287" r:id="rId34"/>
    <p:sldId id="288" r:id="rId35"/>
    <p:sldId id="289"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69" autoAdjust="0"/>
  </p:normalViewPr>
  <p:slideViewPr>
    <p:cSldViewPr>
      <p:cViewPr varScale="1">
        <p:scale>
          <a:sx n="125" d="100"/>
          <a:sy n="125" d="100"/>
        </p:scale>
        <p:origin x="-12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3D8C0CD-387E-4730-A096-2D769CB03A47}"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3EE-1C3D-4CF6-93CA-C342C9A112D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D8C0CD-387E-4730-A096-2D769CB03A47}"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3EE-1C3D-4CF6-93CA-C342C9A112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D8C0CD-387E-4730-A096-2D769CB03A47}" type="datetimeFigureOut">
              <a:rPr lang="en-US" smtClean="0"/>
              <a:t>5/17/2016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A69C3EE-1C3D-4CF6-93CA-C342C9A112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D8C0CD-387E-4730-A096-2D769CB03A47}"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3EE-1C3D-4CF6-93CA-C342C9A112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D8C0CD-387E-4730-A096-2D769CB03A47}"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3EE-1C3D-4CF6-93CA-C342C9A112D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D8C0CD-387E-4730-A096-2D769CB03A47}"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9C3EE-1C3D-4CF6-93CA-C342C9A112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D8C0CD-387E-4730-A096-2D769CB03A47}" type="datetimeFigureOut">
              <a:rPr lang="en-US" smtClean="0"/>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69C3EE-1C3D-4CF6-93CA-C342C9A112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D8C0CD-387E-4730-A096-2D769CB03A47}" type="datetimeFigureOut">
              <a:rPr lang="en-US" smtClean="0"/>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69C3EE-1C3D-4CF6-93CA-C342C9A112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8C0CD-387E-4730-A096-2D769CB03A47}" type="datetimeFigureOut">
              <a:rPr lang="en-US" smtClean="0"/>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69C3EE-1C3D-4CF6-93CA-C342C9A112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D8C0CD-387E-4730-A096-2D769CB03A47}"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9C3EE-1C3D-4CF6-93CA-C342C9A112D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3D8C0CD-387E-4730-A096-2D769CB03A47}" type="datetimeFigureOut">
              <a:rPr lang="en-US" smtClean="0"/>
              <a:t>5/17/2016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A69C3EE-1C3D-4CF6-93CA-C342C9A112D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D8C0CD-387E-4730-A096-2D769CB03A47}" type="datetimeFigureOut">
              <a:rPr lang="en-US" smtClean="0"/>
              <a:t>5/17/2016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A69C3EE-1C3D-4CF6-93CA-C342C9A112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tlmccomb@central.uh.edu" TargetMode="External"/><Relationship Id="rId2" Type="http://schemas.openxmlformats.org/officeDocument/2006/relationships/hyperlink" Target="mailto:clopez24@central.uh.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lobalmanagement.citidirect.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Card Management System (GCMS)</a:t>
            </a:r>
            <a:endParaRPr lang="en-US" dirty="0"/>
          </a:p>
        </p:txBody>
      </p:sp>
      <p:sp>
        <p:nvSpPr>
          <p:cNvPr id="3" name="Subtitle 2"/>
          <p:cNvSpPr>
            <a:spLocks noGrp="1"/>
          </p:cNvSpPr>
          <p:nvPr>
            <p:ph type="subTitle" idx="1"/>
          </p:nvPr>
        </p:nvSpPr>
        <p:spPr/>
        <p:txBody>
          <a:bodyPr/>
          <a:lstStyle/>
          <a:p>
            <a:r>
              <a:rPr lang="en-US" dirty="0" smtClean="0"/>
              <a:t>GCMS  Training for Business Contacts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3657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14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Financial, Reports,  &amp; Accounts Tab</a:t>
            </a:r>
            <a:endParaRPr lang="en-US" dirty="0"/>
          </a:p>
        </p:txBody>
      </p:sp>
      <p:sp>
        <p:nvSpPr>
          <p:cNvPr id="5" name="Content Placeholder 4"/>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Under the Financial Tab, you will be able to search transactions from previous billing cycles and the current open one.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Under the Reports Tab, you will be able to run and print previous billing cycle reports and the current open one.</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Under the Accounts Tab, you will be able to select the p-cards you have access to and then view the previous or current billing cycle activities for one p-card or all of them. </a:t>
            </a:r>
          </a:p>
        </p:txBody>
      </p:sp>
    </p:spTree>
    <p:extLst>
      <p:ext uri="{BB962C8B-B14F-4D97-AF65-F5344CB8AC3E}">
        <p14:creationId xmlns:p14="http://schemas.microsoft.com/office/powerpoint/2010/main" val="307487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Reviewing Transactions	</a:t>
            </a:r>
            <a:endParaRPr lang="en-US" dirty="0"/>
          </a:p>
        </p:txBody>
      </p:sp>
      <p:sp>
        <p:nvSpPr>
          <p:cNvPr id="4" name="Text Placeholder 3"/>
          <p:cNvSpPr>
            <a:spLocks noGrp="1"/>
          </p:cNvSpPr>
          <p:nvPr>
            <p:ph type="body" idx="1"/>
          </p:nvPr>
        </p:nvSpPr>
        <p:spPr/>
        <p:txBody>
          <a:bodyPr/>
          <a:lstStyle/>
          <a:p>
            <a:r>
              <a:rPr lang="en-US" dirty="0" smtClean="0"/>
              <a:t>How to view transactions you have access to</a:t>
            </a:r>
            <a:endParaRPr lang="en-US" dirty="0"/>
          </a:p>
        </p:txBody>
      </p:sp>
    </p:spTree>
    <p:extLst>
      <p:ext uri="{BB962C8B-B14F-4D97-AF65-F5344CB8AC3E}">
        <p14:creationId xmlns:p14="http://schemas.microsoft.com/office/powerpoint/2010/main" val="88300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Steps to review transactions</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Select Financial</a:t>
            </a:r>
          </a:p>
          <a:p>
            <a:pPr>
              <a:buFont typeface="Arial" panose="020B0604020202020204" pitchFamily="34" charset="0"/>
              <a:buChar char="•"/>
            </a:pPr>
            <a:r>
              <a:rPr lang="en-US" dirty="0" smtClean="0"/>
              <a:t>Select Account Summary</a:t>
            </a:r>
          </a:p>
          <a:p>
            <a:pPr>
              <a:buFont typeface="Arial" panose="020B0604020202020204" pitchFamily="34" charset="0"/>
              <a:buChar char="•"/>
            </a:pPr>
            <a:r>
              <a:rPr lang="en-US" dirty="0" smtClean="0"/>
              <a:t>Search Cardholder</a:t>
            </a:r>
          </a:p>
          <a:p>
            <a:pPr>
              <a:buFont typeface="Arial" panose="020B0604020202020204" pitchFamily="34" charset="0"/>
              <a:buChar char="•"/>
            </a:pPr>
            <a:r>
              <a:rPr lang="en-US" dirty="0" smtClean="0"/>
              <a:t>Select Reporting Cycle</a:t>
            </a:r>
          </a:p>
          <a:p>
            <a:pPr>
              <a:buFont typeface="Arial" panose="020B0604020202020204" pitchFamily="34" charset="0"/>
              <a:buChar char="•"/>
            </a:pPr>
            <a:r>
              <a:rPr lang="en-US" dirty="0" smtClean="0"/>
              <a:t>Select Search</a:t>
            </a:r>
          </a:p>
          <a:p>
            <a:endParaRPr lang="en-US" dirty="0"/>
          </a:p>
          <a:p>
            <a:pPr marL="118872" indent="0">
              <a:buNone/>
            </a:pPr>
            <a:r>
              <a:rPr lang="en-US" dirty="0" smtClean="0"/>
              <a:t>GCMS will show your transactions for the selected reporting cycle only</a:t>
            </a:r>
            <a:endParaRPr lang="en-US" dirty="0"/>
          </a:p>
        </p:txBody>
      </p:sp>
    </p:spTree>
    <p:extLst>
      <p:ext uri="{BB962C8B-B14F-4D97-AF65-F5344CB8AC3E}">
        <p14:creationId xmlns:p14="http://schemas.microsoft.com/office/powerpoint/2010/main" val="390194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Select the </a:t>
            </a:r>
            <a:r>
              <a:rPr lang="en-US" dirty="0" smtClean="0"/>
              <a:t>Financial tab and click on Account Summary</a:t>
            </a:r>
            <a:endParaRPr lang="en-US" dirty="0"/>
          </a:p>
        </p:txBody>
      </p:sp>
      <p:pic>
        <p:nvPicPr>
          <p:cNvPr id="10" name="Content Placeholder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657600" y="4495800"/>
            <a:ext cx="5486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8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Search for Cardholder by account number ends with and enter in the last 4 digits</a:t>
            </a:r>
            <a:endParaRPr lang="en-U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199"/>
            <a:ext cx="7315200"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57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Select Reporting Cycle and click on Search</a:t>
            </a:r>
            <a:endParaRPr lang="en-US"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1"/>
            <a:ext cx="8305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16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Transaction Summary</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1"/>
            <a:ext cx="7315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43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Entering in Account Codes</a:t>
            </a:r>
            <a:endParaRPr lang="en-US" dirty="0"/>
          </a:p>
        </p:txBody>
      </p:sp>
      <p:sp>
        <p:nvSpPr>
          <p:cNvPr id="5" name="Text Placeholder 4"/>
          <p:cNvSpPr>
            <a:spLocks noGrp="1"/>
          </p:cNvSpPr>
          <p:nvPr>
            <p:ph type="body" idx="1"/>
          </p:nvPr>
        </p:nvSpPr>
        <p:spPr/>
        <p:txBody>
          <a:bodyPr/>
          <a:lstStyle/>
          <a:p>
            <a:r>
              <a:rPr lang="en-US" dirty="0" smtClean="0"/>
              <a:t>How to enter in account codes and cost centers</a:t>
            </a:r>
            <a:endParaRPr lang="en-US" dirty="0"/>
          </a:p>
        </p:txBody>
      </p:sp>
    </p:spTree>
    <p:extLst>
      <p:ext uri="{BB962C8B-B14F-4D97-AF65-F5344CB8AC3E}">
        <p14:creationId xmlns:p14="http://schemas.microsoft.com/office/powerpoint/2010/main" val="134570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Entering in Data</a:t>
            </a:r>
            <a:endParaRPr lang="en-US" dirty="0"/>
          </a:p>
        </p:txBody>
      </p:sp>
      <p:sp>
        <p:nvSpPr>
          <p:cNvPr id="5" name="Content Placeholder 4"/>
          <p:cNvSpPr>
            <a:spLocks noGrp="1"/>
          </p:cNvSpPr>
          <p:nvPr>
            <p:ph idx="1"/>
          </p:nvPr>
        </p:nvSpPr>
        <p:spPr/>
        <p:txBody>
          <a:bodyPr>
            <a:normAutofit fontScale="92500" lnSpcReduction="20000"/>
          </a:bodyPr>
          <a:lstStyle/>
          <a:p>
            <a:pPr marL="118872" indent="0">
              <a:buNone/>
            </a:pPr>
            <a:r>
              <a:rPr lang="en-US" dirty="0" smtClean="0"/>
              <a:t>The following is needed for each transaction:</a:t>
            </a:r>
            <a:endParaRPr lang="en-US" dirty="0" smtClean="0"/>
          </a:p>
          <a:p>
            <a:pPr marL="118872" indent="0">
              <a:buNone/>
            </a:pPr>
            <a:endParaRPr lang="en-US" dirty="0" smtClean="0"/>
          </a:p>
          <a:p>
            <a:pPr>
              <a:buFont typeface="Arial" panose="020B0604020202020204" pitchFamily="34" charset="0"/>
              <a:buChar char="•"/>
            </a:pPr>
            <a:r>
              <a:rPr lang="en-US" dirty="0" smtClean="0"/>
              <a:t>Purpose and benefit</a:t>
            </a:r>
          </a:p>
          <a:p>
            <a:pPr>
              <a:buFont typeface="Arial" panose="020B0604020202020204" pitchFamily="34" charset="0"/>
              <a:buChar char="•"/>
            </a:pPr>
            <a:r>
              <a:rPr lang="en-US" dirty="0" smtClean="0"/>
              <a:t>Account code</a:t>
            </a:r>
          </a:p>
          <a:p>
            <a:pPr>
              <a:buFont typeface="Arial" panose="020B0604020202020204" pitchFamily="34" charset="0"/>
              <a:buChar char="•"/>
            </a:pPr>
            <a:r>
              <a:rPr lang="en-US" dirty="0" smtClean="0"/>
              <a:t>Cost center</a:t>
            </a:r>
          </a:p>
          <a:p>
            <a:endParaRPr lang="en-US" dirty="0"/>
          </a:p>
          <a:p>
            <a:pPr marL="118872" indent="0">
              <a:buNone/>
            </a:pPr>
            <a:r>
              <a:rPr lang="en-US" dirty="0" smtClean="0"/>
              <a:t>The default cost center will automatically populate for each transaction, however, if you do not want to charge the transaction to the default cost center, you will need to enter in a different cost center. </a:t>
            </a:r>
          </a:p>
          <a:p>
            <a:endParaRPr lang="en-US" dirty="0"/>
          </a:p>
        </p:txBody>
      </p:sp>
    </p:spTree>
    <p:extLst>
      <p:ext uri="{BB962C8B-B14F-4D97-AF65-F5344CB8AC3E}">
        <p14:creationId xmlns:p14="http://schemas.microsoft.com/office/powerpoint/2010/main" val="193787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Select the icon that resembles an arrow</a:t>
            </a:r>
            <a:endParaRPr lang="en-US" sz="3600" dirty="0"/>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1"/>
            <a:ext cx="8305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601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Topics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Access to GCMS</a:t>
            </a:r>
          </a:p>
          <a:p>
            <a:pPr>
              <a:buFont typeface="Wingdings" panose="05000000000000000000" pitchFamily="2" charset="2"/>
              <a:buChar char="Ø"/>
            </a:pPr>
            <a:r>
              <a:rPr lang="en-US" dirty="0" smtClean="0"/>
              <a:t>Reviewing transactions</a:t>
            </a:r>
          </a:p>
          <a:p>
            <a:pPr>
              <a:buFont typeface="Wingdings" panose="05000000000000000000" pitchFamily="2" charset="2"/>
              <a:buChar char="Ø"/>
            </a:pPr>
            <a:r>
              <a:rPr lang="en-US" dirty="0" smtClean="0"/>
              <a:t>Entering account codes/cost centers</a:t>
            </a:r>
          </a:p>
          <a:p>
            <a:pPr>
              <a:buFont typeface="Wingdings" panose="05000000000000000000" pitchFamily="2" charset="2"/>
              <a:buChar char="Ø"/>
            </a:pPr>
            <a:r>
              <a:rPr lang="en-US" dirty="0" smtClean="0"/>
              <a:t>Splitting transactions</a:t>
            </a:r>
          </a:p>
          <a:p>
            <a:pPr>
              <a:buFont typeface="Wingdings" panose="05000000000000000000" pitchFamily="2" charset="2"/>
              <a:buChar char="Ø"/>
            </a:pPr>
            <a:r>
              <a:rPr lang="en-US" dirty="0" smtClean="0"/>
              <a:t>Printing Expense Reports</a:t>
            </a:r>
            <a:endParaRPr lang="en-US" dirty="0"/>
          </a:p>
        </p:txBody>
      </p:sp>
    </p:spTree>
    <p:extLst>
      <p:ext uri="{BB962C8B-B14F-4D97-AF65-F5344CB8AC3E}">
        <p14:creationId xmlns:p14="http://schemas.microsoft.com/office/powerpoint/2010/main" val="32586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edit transactions</a:t>
            </a:r>
            <a:endParaRPr lang="en-US" dirty="0"/>
          </a:p>
        </p:txBody>
      </p:sp>
      <p:pic>
        <p:nvPicPr>
          <p:cNvPr id="194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920570"/>
            <a:ext cx="8534400" cy="417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9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4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Transactions</a:t>
            </a:r>
            <a:endParaRPr lang="en-US" dirty="0"/>
          </a:p>
        </p:txBody>
      </p:sp>
      <p:sp>
        <p:nvSpPr>
          <p:cNvPr id="3" name="Text Placeholder 2"/>
          <p:cNvSpPr>
            <a:spLocks noGrp="1"/>
          </p:cNvSpPr>
          <p:nvPr>
            <p:ph type="body" idx="1"/>
          </p:nvPr>
        </p:nvSpPr>
        <p:spPr/>
        <p:txBody>
          <a:bodyPr/>
          <a:lstStyle/>
          <a:p>
            <a:r>
              <a:rPr lang="en-US" dirty="0" smtClean="0"/>
              <a:t>How to split a transaction</a:t>
            </a:r>
            <a:endParaRPr lang="en-US" dirty="0"/>
          </a:p>
        </p:txBody>
      </p:sp>
    </p:spTree>
    <p:extLst>
      <p:ext uri="{BB962C8B-B14F-4D97-AF65-F5344CB8AC3E}">
        <p14:creationId xmlns:p14="http://schemas.microsoft.com/office/powerpoint/2010/main" val="31602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800" dirty="0" smtClean="0"/>
              <a:t>To split a transaction select the symbol that resembles three documents that overlap each other</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25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252728"/>
          </a:xfrm>
        </p:spPr>
        <p:txBody>
          <a:bodyPr>
            <a:noAutofit/>
          </a:bodyPr>
          <a:lstStyle/>
          <a:p>
            <a:pPr algn="ctr"/>
            <a:r>
              <a:rPr lang="en-US" sz="3800" dirty="0" smtClean="0"/>
              <a:t>Options when splitting a transactions</a:t>
            </a:r>
            <a:endParaRPr lang="en-US" sz="3800"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290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074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To edit a split click on the arrow button</a:t>
            </a:r>
            <a:endParaRPr lang="en-US" sz="38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58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814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Split function is used to pay for a transaction using multiple cost centers</a:t>
            </a:r>
            <a:endParaRPr lang="en-US" sz="38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888161"/>
            <a:ext cx="8686800" cy="375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68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remove a split….</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8161"/>
            <a:ext cx="8229600" cy="428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08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Printing the Expense Report</a:t>
            </a:r>
            <a:endParaRPr lang="en-US" dirty="0"/>
          </a:p>
        </p:txBody>
      </p:sp>
      <p:sp>
        <p:nvSpPr>
          <p:cNvPr id="5" name="Text Placeholder 4"/>
          <p:cNvSpPr>
            <a:spLocks noGrp="1"/>
          </p:cNvSpPr>
          <p:nvPr>
            <p:ph type="body" idx="1"/>
          </p:nvPr>
        </p:nvSpPr>
        <p:spPr/>
        <p:txBody>
          <a:bodyPr/>
          <a:lstStyle/>
          <a:p>
            <a:r>
              <a:rPr lang="en-US" dirty="0" smtClean="0"/>
              <a:t>Steps to print an expense report</a:t>
            </a:r>
            <a:endParaRPr lang="en-US" dirty="0"/>
          </a:p>
        </p:txBody>
      </p:sp>
    </p:spTree>
    <p:extLst>
      <p:ext uri="{BB962C8B-B14F-4D97-AF65-F5344CB8AC3E}">
        <p14:creationId xmlns:p14="http://schemas.microsoft.com/office/powerpoint/2010/main" val="3519434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Under the Reports Tab, </a:t>
            </a:r>
            <a:br>
              <a:rPr lang="en-US" dirty="0" smtClean="0"/>
            </a:br>
            <a:r>
              <a:rPr lang="en-US" dirty="0" smtClean="0"/>
              <a:t>select Schedule Report</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4857" y="1624238"/>
            <a:ext cx="5114286" cy="360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23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to GCMS	</a:t>
            </a:r>
            <a:endParaRPr lang="en-US" dirty="0"/>
          </a:p>
        </p:txBody>
      </p:sp>
      <p:sp>
        <p:nvSpPr>
          <p:cNvPr id="5" name="Text Placeholder 4"/>
          <p:cNvSpPr>
            <a:spLocks noGrp="1"/>
          </p:cNvSpPr>
          <p:nvPr>
            <p:ph type="body" idx="1"/>
          </p:nvPr>
        </p:nvSpPr>
        <p:spPr/>
        <p:txBody>
          <a:bodyPr/>
          <a:lstStyle/>
          <a:p>
            <a:r>
              <a:rPr lang="en-US" dirty="0" smtClean="0"/>
              <a:t>How to gain GCMS Access</a:t>
            </a:r>
            <a:endParaRPr lang="en-US" dirty="0"/>
          </a:p>
        </p:txBody>
      </p:sp>
    </p:spTree>
    <p:extLst>
      <p:ext uri="{BB962C8B-B14F-4D97-AF65-F5344CB8AC3E}">
        <p14:creationId xmlns:p14="http://schemas.microsoft.com/office/powerpoint/2010/main" val="311245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Next select “Expense Report (v2)”</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86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Here you can click on your name or search by the last 4 digits of the P-Card</a:t>
            </a:r>
            <a:endParaRPr lang="en-US" sz="3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9326"/>
            <a:ext cx="8229600" cy="361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17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714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 Options/Filters</a:t>
            </a:r>
            <a:endParaRPr lang="en-US" dirty="0"/>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48272"/>
            <a:ext cx="8229600" cy="320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591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 Options/Filters</a:t>
            </a:r>
            <a:endParaRPr lang="en-US"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0254"/>
            <a:ext cx="8229600" cy="335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004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Report Options/Filters</a:t>
            </a:r>
            <a:endParaRPr lang="en-US" dirty="0"/>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60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Reporting Cycle</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131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Tips for selecting the Reporting Cycle</a:t>
            </a:r>
            <a:endParaRPr lang="en-US" sz="3800"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The billing cycle closes on the 3</a:t>
            </a:r>
            <a:r>
              <a:rPr lang="en-US" baseline="30000" dirty="0" smtClean="0"/>
              <a:t>rd</a:t>
            </a:r>
            <a:r>
              <a:rPr lang="en-US" dirty="0" smtClean="0"/>
              <a:t> of every month. You should wait 3 full business days before running the report to make sure all of your transaction get posted.</a:t>
            </a:r>
          </a:p>
          <a:p>
            <a:pPr>
              <a:buFont typeface="Arial" panose="020B0604020202020204" pitchFamily="34" charset="0"/>
              <a:buChar char="•"/>
            </a:pPr>
            <a:r>
              <a:rPr lang="en-US" dirty="0" smtClean="0"/>
              <a:t>If you wish to view transactions in an open cycle, you would select the “Run Once” option and specify dates. </a:t>
            </a:r>
          </a:p>
          <a:p>
            <a:pPr>
              <a:buFont typeface="Arial" panose="020B0604020202020204" pitchFamily="34" charset="0"/>
              <a:buChar char="•"/>
            </a:pPr>
            <a:r>
              <a:rPr lang="en-US" dirty="0" smtClean="0"/>
              <a:t>If you select the 4</a:t>
            </a:r>
            <a:r>
              <a:rPr lang="en-US" baseline="30000" dirty="0" smtClean="0"/>
              <a:t>th</a:t>
            </a:r>
            <a:r>
              <a:rPr lang="en-US" dirty="0" smtClean="0"/>
              <a:t> of last month until today, the report will run and be available the next business day.</a:t>
            </a:r>
          </a:p>
          <a:p>
            <a:pPr>
              <a:buFont typeface="Arial" panose="020B0604020202020204" pitchFamily="34" charset="0"/>
              <a:buChar char="•"/>
            </a:pPr>
            <a:r>
              <a:rPr lang="en-US" dirty="0" smtClean="0"/>
              <a:t>Make sure to select the 4</a:t>
            </a:r>
            <a:r>
              <a:rPr lang="en-US" baseline="30000" dirty="0" smtClean="0"/>
              <a:t>th</a:t>
            </a:r>
            <a:r>
              <a:rPr lang="en-US" dirty="0" smtClean="0"/>
              <a:t> of last month until yesterday. </a:t>
            </a:r>
            <a:endParaRPr lang="en-US" dirty="0"/>
          </a:p>
          <a:p>
            <a:endParaRPr lang="en-US" dirty="0" smtClean="0"/>
          </a:p>
        </p:txBody>
      </p:sp>
    </p:spTree>
    <p:extLst>
      <p:ext uri="{BB962C8B-B14F-4D97-AF65-F5344CB8AC3E}">
        <p14:creationId xmlns:p14="http://schemas.microsoft.com/office/powerpoint/2010/main" val="1596919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Run Once Option</a:t>
            </a:r>
            <a:endParaRPr lang="en-US" dirty="0"/>
          </a:p>
        </p:txBody>
      </p:sp>
      <p:sp>
        <p:nvSpPr>
          <p:cNvPr id="5" name="Content Placeholder 4"/>
          <p:cNvSpPr>
            <a:spLocks noGrp="1"/>
          </p:cNvSpPr>
          <p:nvPr>
            <p:ph idx="1"/>
          </p:nvPr>
        </p:nvSpPr>
        <p:spPr/>
        <p:txBody>
          <a:bodyPr>
            <a:normAutofit/>
          </a:bodyPr>
          <a:lstStyle/>
          <a:p>
            <a:pPr>
              <a:buFont typeface="Arial" panose="020B0604020202020204" pitchFamily="34" charset="0"/>
              <a:buChar char="•"/>
            </a:pPr>
            <a:r>
              <a:rPr lang="en-US" sz="1800" dirty="0"/>
              <a:t>Example: today is 5/31/2016; Currently we are in the open June billing cycle. </a:t>
            </a:r>
          </a:p>
          <a:p>
            <a:pPr>
              <a:buFont typeface="Arial" panose="020B0604020202020204" pitchFamily="34" charset="0"/>
              <a:buChar char="•"/>
            </a:pPr>
            <a:r>
              <a:rPr lang="en-US" sz="1800" dirty="0" smtClean="0"/>
              <a:t>If </a:t>
            </a:r>
            <a:r>
              <a:rPr lang="en-US" sz="1800" dirty="0"/>
              <a:t>you wish to view transactions from May 4</a:t>
            </a:r>
            <a:r>
              <a:rPr lang="en-US" sz="1800" baseline="30000" dirty="0"/>
              <a:t>th</a:t>
            </a:r>
            <a:r>
              <a:rPr lang="en-US" sz="1800" dirty="0"/>
              <a:t> until today, select “Run Once” and specify the dates below as 5/4/2016 until 5/30/2016. </a:t>
            </a:r>
            <a:r>
              <a:rPr lang="en-US" sz="1800" dirty="0" smtClean="0"/>
              <a:t>This </a:t>
            </a:r>
            <a:r>
              <a:rPr lang="en-US" sz="1800" dirty="0"/>
              <a:t>report will run </a:t>
            </a:r>
            <a:r>
              <a:rPr lang="en-US" sz="1800" dirty="0" smtClean="0"/>
              <a:t>and be available to view today. </a:t>
            </a:r>
          </a:p>
          <a:p>
            <a:pPr>
              <a:buFont typeface="Arial" panose="020B0604020202020204" pitchFamily="34" charset="0"/>
              <a:buChar char="•"/>
            </a:pPr>
            <a:r>
              <a:rPr lang="en-US" sz="1800" dirty="0" smtClean="0"/>
              <a:t>If you had entered in 5/31/2016 as the “To Date”, that report will run and be available the next business day. </a:t>
            </a:r>
            <a:endParaRPr lang="en-US" sz="1800" dirty="0"/>
          </a:p>
          <a:p>
            <a:pPr marL="118872" indent="0">
              <a:buNone/>
            </a:pP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1"/>
            <a:ext cx="8458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4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Expense Reports in your Inbox</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5334000"/>
          </a:xfrm>
          <a:prstGeom prst="rect">
            <a:avLst/>
          </a:prstGeom>
          <a:noFill/>
          <a:ln w="9525">
            <a:noFill/>
            <a:miter lim="800000"/>
            <a:headEnd/>
            <a:tailEnd/>
          </a:ln>
          <a:effectLst/>
        </p:spPr>
      </p:pic>
    </p:spTree>
    <p:extLst>
      <p:ext uri="{BB962C8B-B14F-4D97-AF65-F5344CB8AC3E}">
        <p14:creationId xmlns:p14="http://schemas.microsoft.com/office/powerpoint/2010/main" val="106680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Steps for GCMS Access</a:t>
            </a:r>
            <a:endParaRPr lang="en-US" dirty="0"/>
          </a:p>
        </p:txBody>
      </p:sp>
      <p:sp>
        <p:nvSpPr>
          <p:cNvPr id="5" name="Content Placeholder 4"/>
          <p:cNvSpPr>
            <a:spLocks noGrp="1"/>
          </p:cNvSpPr>
          <p:nvPr>
            <p:ph idx="1"/>
          </p:nvPr>
        </p:nvSpPr>
        <p:spPr/>
        <p:txBody>
          <a:bodyPr/>
          <a:lstStyle/>
          <a:p>
            <a:pPr marL="118872" indent="0">
              <a:buNone/>
            </a:pPr>
            <a:r>
              <a:rPr lang="en-US" sz="2800" dirty="0" smtClean="0"/>
              <a:t>Access to GCMS will come from </a:t>
            </a:r>
          </a:p>
          <a:p>
            <a:pPr marL="633222" indent="-514350">
              <a:buAutoNum type="arabicParenR"/>
            </a:pPr>
            <a:r>
              <a:rPr lang="en-US" sz="2800" dirty="0" smtClean="0"/>
              <a:t>Taking the current fiscal year training of SFxx03</a:t>
            </a:r>
          </a:p>
          <a:p>
            <a:pPr marL="633222" indent="-514350">
              <a:buAutoNum type="arabicParenR"/>
            </a:pPr>
            <a:r>
              <a:rPr lang="en-US" sz="2800" dirty="0" smtClean="0"/>
              <a:t>CDA approval</a:t>
            </a:r>
          </a:p>
          <a:p>
            <a:pPr marL="118872" indent="0">
              <a:buNone/>
            </a:pPr>
            <a:endParaRPr lang="en-US" sz="2800" dirty="0" smtClean="0"/>
          </a:p>
          <a:p>
            <a:pPr marL="118872" indent="0">
              <a:buNone/>
            </a:pPr>
            <a:r>
              <a:rPr lang="en-US" sz="2800" dirty="0" smtClean="0"/>
              <a:t>Once you have taken the business office training and have CDA approval, Accounts Payable will set up your access.</a:t>
            </a:r>
          </a:p>
          <a:p>
            <a:pPr marL="118872" indent="0">
              <a:buNone/>
            </a:pPr>
            <a:endParaRPr lang="en-US" u="sng" dirty="0"/>
          </a:p>
          <a:p>
            <a:pPr marL="118872" indent="0">
              <a:buNone/>
            </a:pPr>
            <a:endParaRPr lang="en-US" dirty="0"/>
          </a:p>
        </p:txBody>
      </p:sp>
    </p:spTree>
    <p:extLst>
      <p:ext uri="{BB962C8B-B14F-4D97-AF65-F5344CB8AC3E}">
        <p14:creationId xmlns:p14="http://schemas.microsoft.com/office/powerpoint/2010/main" val="2893568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63000"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452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P-Card Contacts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Cassandra Lopez, A/P Manager</a:t>
            </a:r>
            <a:br>
              <a:rPr lang="en-US" dirty="0" smtClean="0"/>
            </a:br>
            <a:r>
              <a:rPr lang="en-US" dirty="0" smtClean="0"/>
              <a:t>713-743-5660, </a:t>
            </a:r>
            <a:r>
              <a:rPr lang="en-US" dirty="0" smtClean="0">
                <a:hlinkClick r:id="rId2"/>
              </a:rPr>
              <a:t>clopez24@central.uh.edu</a:t>
            </a: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Teresa McComb, Program Administrator</a:t>
            </a:r>
            <a:br>
              <a:rPr lang="en-US" dirty="0" smtClean="0"/>
            </a:br>
            <a:r>
              <a:rPr lang="en-US" dirty="0" smtClean="0"/>
              <a:t>713-743-8700, </a:t>
            </a:r>
            <a:r>
              <a:rPr lang="en-US" dirty="0" smtClean="0">
                <a:hlinkClick r:id="rId3"/>
              </a:rPr>
              <a:t>tlmccomb@central.uh.edu</a:t>
            </a:r>
            <a:r>
              <a:rPr lang="en-US" dirty="0" smtClean="0"/>
              <a:t> </a:t>
            </a:r>
          </a:p>
          <a:p>
            <a:pPr marL="118872" indent="0">
              <a:buNone/>
            </a:pPr>
            <a:endParaRPr lang="en-US" dirty="0"/>
          </a:p>
        </p:txBody>
      </p:sp>
    </p:spTree>
    <p:extLst>
      <p:ext uri="{BB962C8B-B14F-4D97-AF65-F5344CB8AC3E}">
        <p14:creationId xmlns:p14="http://schemas.microsoft.com/office/powerpoint/2010/main" val="268910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Logging on</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buFont typeface="Arial" panose="020B0604020202020204" pitchFamily="34" charset="0"/>
              <a:buChar char="•"/>
            </a:pPr>
            <a:r>
              <a:rPr lang="en-US" dirty="0" smtClean="0"/>
              <a:t>Link to GCMS….</a:t>
            </a:r>
            <a:br>
              <a:rPr lang="en-US" dirty="0" smtClean="0"/>
            </a:br>
            <a:r>
              <a:rPr lang="en-US" u="sng" dirty="0">
                <a:hlinkClick r:id="rId2"/>
              </a:rPr>
              <a:t>https://</a:t>
            </a:r>
            <a:r>
              <a:rPr lang="en-US" u="sng" dirty="0" smtClean="0">
                <a:hlinkClick r:id="rId2"/>
              </a:rPr>
              <a:t>www.globalmanagement.citidirect.com</a:t>
            </a:r>
            <a:endParaRPr lang="en-US" u="sng" dirty="0" smtClean="0"/>
          </a:p>
          <a:p>
            <a:pPr>
              <a:lnSpc>
                <a:spcPct val="120000"/>
              </a:lnSpc>
              <a:buFont typeface="Arial" panose="020B0604020202020204" pitchFamily="34" charset="0"/>
              <a:buChar char="•"/>
            </a:pPr>
            <a:endParaRPr lang="en-US" u="sng" dirty="0" smtClean="0"/>
          </a:p>
          <a:p>
            <a:pPr>
              <a:lnSpc>
                <a:spcPct val="120000"/>
              </a:lnSpc>
              <a:buFont typeface="Arial" panose="020B0604020202020204" pitchFamily="34" charset="0"/>
              <a:buChar char="•"/>
            </a:pPr>
            <a:r>
              <a:rPr lang="en-US" dirty="0" smtClean="0"/>
              <a:t>For Local Funds Access, your username will be your last name, first name initial underscore LF. Example : </a:t>
            </a:r>
            <a:r>
              <a:rPr lang="en-US" i="1" dirty="0" err="1" smtClean="0"/>
              <a:t>smithj_LF</a:t>
            </a:r>
            <a:endParaRPr lang="en-US" i="1" dirty="0" smtClean="0"/>
          </a:p>
          <a:p>
            <a:pPr>
              <a:lnSpc>
                <a:spcPct val="120000"/>
              </a:lnSpc>
              <a:buFont typeface="Arial" panose="020B0604020202020204" pitchFamily="34" charset="0"/>
              <a:buChar char="•"/>
            </a:pPr>
            <a:endParaRPr lang="en-US" dirty="0" smtClean="0"/>
          </a:p>
          <a:p>
            <a:pPr>
              <a:lnSpc>
                <a:spcPct val="120000"/>
              </a:lnSpc>
              <a:buFont typeface="Arial" panose="020B0604020202020204" pitchFamily="34" charset="0"/>
              <a:buChar char="•"/>
            </a:pPr>
            <a:r>
              <a:rPr lang="en-US" dirty="0" smtClean="0"/>
              <a:t>For State Funds Access, your username will be your last name, first name initial underscore SF. Example : </a:t>
            </a:r>
            <a:r>
              <a:rPr lang="en-US" i="1" dirty="0" err="1" smtClean="0"/>
              <a:t>smithj_SF</a:t>
            </a:r>
            <a:endParaRPr lang="en-US" i="1" dirty="0" smtClean="0"/>
          </a:p>
          <a:p>
            <a:pPr>
              <a:lnSpc>
                <a:spcPct val="120000"/>
              </a:lnSpc>
              <a:buFont typeface="Arial" panose="020B0604020202020204" pitchFamily="34" charset="0"/>
              <a:buChar char="•"/>
            </a:pPr>
            <a:endParaRPr lang="en-US" dirty="0" smtClean="0"/>
          </a:p>
          <a:p>
            <a:pPr>
              <a:lnSpc>
                <a:spcPct val="120000"/>
              </a:lnSpc>
              <a:buFont typeface="Arial" panose="020B0604020202020204" pitchFamily="34" charset="0"/>
              <a:buChar char="•"/>
            </a:pPr>
            <a:r>
              <a:rPr lang="en-US" dirty="0" smtClean="0"/>
              <a:t>A temporary password will be emailed to you via MasterCard/Citibank </a:t>
            </a:r>
          </a:p>
          <a:p>
            <a:pPr>
              <a:lnSpc>
                <a:spcPct val="120000"/>
              </a:lnSpc>
              <a:buFont typeface="Arial" panose="020B0604020202020204" pitchFamily="34" charset="0"/>
              <a:buChar char="•"/>
            </a:pPr>
            <a:endParaRPr lang="en-US" dirty="0" smtClean="0"/>
          </a:p>
          <a:p>
            <a:pPr>
              <a:lnSpc>
                <a:spcPct val="120000"/>
              </a:lnSpc>
              <a:buFont typeface="Arial" panose="020B0604020202020204" pitchFamily="34" charset="0"/>
              <a:buChar char="•"/>
            </a:pPr>
            <a:r>
              <a:rPr lang="en-US" dirty="0" smtClean="0"/>
              <a:t>If you are ever locked out of your account, email Accounts Payable; the password reset on Citibank’s website does not reset your password</a:t>
            </a:r>
            <a:endParaRPr lang="en-US" dirty="0"/>
          </a:p>
        </p:txBody>
      </p:sp>
    </p:spTree>
    <p:extLst>
      <p:ext uri="{BB962C8B-B14F-4D97-AF65-F5344CB8AC3E}">
        <p14:creationId xmlns:p14="http://schemas.microsoft.com/office/powerpoint/2010/main" val="376888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Log on Screen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27833"/>
            <a:ext cx="7315200" cy="523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18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Creating a new password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46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Select Challenge Questions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GCMS Home Page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80444"/>
            <a:ext cx="7315200" cy="5277556"/>
          </a:xfrm>
          <a:prstGeom prst="rect">
            <a:avLst/>
          </a:prstGeom>
          <a:noFill/>
          <a:ln w="9525">
            <a:noFill/>
            <a:miter lim="800000"/>
            <a:headEnd/>
            <a:tailEnd/>
          </a:ln>
          <a:effectLst/>
        </p:spPr>
      </p:pic>
    </p:spTree>
    <p:extLst>
      <p:ext uri="{BB962C8B-B14F-4D97-AF65-F5344CB8AC3E}">
        <p14:creationId xmlns:p14="http://schemas.microsoft.com/office/powerpoint/2010/main" val="440700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578</TotalTime>
  <Words>627</Words>
  <Application>Microsoft Office PowerPoint</Application>
  <PresentationFormat>On-screen Show (4:3)</PresentationFormat>
  <Paragraphs>92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Global Card Management System (GCMS)</vt:lpstr>
      <vt:lpstr>Training Topics </vt:lpstr>
      <vt:lpstr>Access to GCMS </vt:lpstr>
      <vt:lpstr>Steps for GCMS Access</vt:lpstr>
      <vt:lpstr>Logging on</vt:lpstr>
      <vt:lpstr>Log on Screen</vt:lpstr>
      <vt:lpstr>Creating a new password</vt:lpstr>
      <vt:lpstr>Select Challenge Questions</vt:lpstr>
      <vt:lpstr>GCMS Home Page</vt:lpstr>
      <vt:lpstr>Financial, Reports,  &amp; Accounts Tab</vt:lpstr>
      <vt:lpstr>Reviewing Transactions </vt:lpstr>
      <vt:lpstr>Steps to review transactions</vt:lpstr>
      <vt:lpstr>Select the Financial tab and click on Account Summary</vt:lpstr>
      <vt:lpstr>Search for Cardholder by account number ends with and enter in the last 4 digits</vt:lpstr>
      <vt:lpstr>Select Reporting Cycle and click on Search</vt:lpstr>
      <vt:lpstr>Transaction Summary</vt:lpstr>
      <vt:lpstr>Entering in Account Codes</vt:lpstr>
      <vt:lpstr>Entering in Data</vt:lpstr>
      <vt:lpstr>Select the icon that resembles an arrow</vt:lpstr>
      <vt:lpstr>How to edit transactions</vt:lpstr>
      <vt:lpstr>PowerPoint Presentation</vt:lpstr>
      <vt:lpstr>Splitting Transactions</vt:lpstr>
      <vt:lpstr>To split a transaction select the symbol that resembles three documents that overlap each other</vt:lpstr>
      <vt:lpstr>Options when splitting a transactions</vt:lpstr>
      <vt:lpstr>To edit a split click on the arrow button</vt:lpstr>
      <vt:lpstr>Split function is used to pay for a transaction using multiple cost centers</vt:lpstr>
      <vt:lpstr>To remove a split….</vt:lpstr>
      <vt:lpstr>Printing the Expense Report</vt:lpstr>
      <vt:lpstr>Under the Reports Tab,  select Schedule Report</vt:lpstr>
      <vt:lpstr>Next select “Expense Report (v2)”</vt:lpstr>
      <vt:lpstr>Here you can click on your name or search by the last 4 digits of the P-Card</vt:lpstr>
      <vt:lpstr>PowerPoint Presentation</vt:lpstr>
      <vt:lpstr>Report Options/Filters</vt:lpstr>
      <vt:lpstr>Report Options/Filters</vt:lpstr>
      <vt:lpstr>Report Options/Filters</vt:lpstr>
      <vt:lpstr>Select Reporting Cycle</vt:lpstr>
      <vt:lpstr>Tips for selecting the Reporting Cycle</vt:lpstr>
      <vt:lpstr>Run Once Option</vt:lpstr>
      <vt:lpstr>Expense Reports in your Inbox</vt:lpstr>
      <vt:lpstr>PowerPoint Presentation</vt:lpstr>
      <vt:lpstr>P-Card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Card Management System (GCMS)</dc:title>
  <dc:creator>Lopez, Cassandra</dc:creator>
  <cp:lastModifiedBy>Lopez, Cassandra</cp:lastModifiedBy>
  <cp:revision>64</cp:revision>
  <dcterms:created xsi:type="dcterms:W3CDTF">2016-05-16T19:17:23Z</dcterms:created>
  <dcterms:modified xsi:type="dcterms:W3CDTF">2016-05-17T20:33:13Z</dcterms:modified>
</cp:coreProperties>
</file>