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7" r:id="rId4"/>
    <p:sldId id="262" r:id="rId5"/>
    <p:sldId id="260" r:id="rId6"/>
    <p:sldId id="258" r:id="rId7"/>
    <p:sldId id="263" r:id="rId8"/>
    <p:sldId id="259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3CDC-7BC8-B240-B4DA-C7B887D8E54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156C-CAFF-974C-AC06-5DD3BABCBA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188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B8B5-1302-0B4D-A857-1B526D683F4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43A9-DB9B-CA46-90FA-7426374AC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374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LRR – Laboratory</a:t>
            </a:r>
            <a:r>
              <a:rPr lang="en-US" baseline="0" dirty="0" smtClean="0"/>
              <a:t> for rapid rewriting – an interpreter for rewriting</a:t>
            </a:r>
          </a:p>
          <a:p>
            <a:r>
              <a:rPr lang="en-US" baseline="0" dirty="0" smtClean="0"/>
              <a:t>Q/A – Question/Answering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43A9-DB9B-CA46-90FA-7426374ACD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311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RuleMaker is a GUI that lets the </a:t>
            </a:r>
            <a:r>
              <a:rPr lang="en-US" dirty="0" smtClean="0">
                <a:latin typeface="Calibri" charset="0"/>
              </a:rPr>
              <a:t>programmer </a:t>
            </a:r>
            <a:r>
              <a:rPr lang="en-US" dirty="0">
                <a:latin typeface="Calibri" charset="0"/>
              </a:rPr>
              <a:t>design programs by dragging and dropping and minimal typing. It lets the programmer to forget about lots of irritating silly parentheses and other syntactic stuff.</a:t>
            </a:r>
          </a:p>
          <a:p>
            <a:r>
              <a:rPr lang="en-US" dirty="0">
                <a:latin typeface="Calibri" charset="0"/>
              </a:rPr>
              <a:t>RuleMaker interfaces with LRR an interpreter for rule-based programming.</a:t>
            </a:r>
          </a:p>
          <a:p>
            <a:r>
              <a:rPr lang="en-US" dirty="0">
                <a:latin typeface="Calibri" charset="0"/>
              </a:rPr>
              <a:t>Together they form a rule-based programming environment.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960A-9462-4625-8A73-6C56F6EBD066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79C2-7286-453A-9884-4B195EA927E9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E990-C379-49E0-9E5E-AC9F1E2BEE3E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C5FD-B444-4CF1-8E62-AF7B3A1DCFEE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919-E87F-4708-A2D1-6ACE07DD692B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73F-5B50-4E53-8063-BE228DAD66F8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92F-5A5F-43FB-80BE-474E03BB1DF6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ED3B-F7C0-4258-85F3-DEFD399B4E8A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9167-CFAE-45E0-BA3C-B7A1B955E195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2D5-5B49-4BA4-83BF-3945D355C268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7072-17A0-48AE-B926-3242C3EED72E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5E84-16BB-435B-93DF-6EB51D64F3BB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0ACE-CD41-46D2-AB48-EBC43EC11F48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3D09-67EA-4E97-B169-A890EE5D562E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814F-3E6A-4C9F-ACC9-3B137FCD5FAB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C579-21CB-4103-86AD-D65971C6633A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1634C1-CB97-47D1-B6B5-2A552A361CB3}" type="datetime1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,          &amp;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Rakesh Verma</a:t>
            </a:r>
          </a:p>
          <a:p>
            <a:r>
              <a:rPr lang="en-US" sz="2000" dirty="0" smtClean="0"/>
              <a:t>http://www.cs.uh.edu/~rmverma</a:t>
            </a:r>
          </a:p>
          <a:p>
            <a:endParaRPr lang="en-US" sz="2000" dirty="0"/>
          </a:p>
        </p:txBody>
      </p:sp>
      <p:pic>
        <p:nvPicPr>
          <p:cNvPr id="4" name="Picture 3" descr="BU00199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0" y="2980360"/>
            <a:ext cx="768212" cy="807228"/>
          </a:xfrm>
          <a:prstGeom prst="rect">
            <a:avLst/>
          </a:prstGeom>
        </p:spPr>
      </p:pic>
      <p:pic>
        <p:nvPicPr>
          <p:cNvPr id="6" name="Picture 5" descr="AA0027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1" y="3133476"/>
            <a:ext cx="896907" cy="560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5760" y="4846320"/>
            <a:ext cx="6237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Research Interests and Projects</a:t>
            </a:r>
          </a:p>
          <a:p>
            <a:pPr marL="342900" indent="-342900">
              <a:buAutoNum type="arabicPeriod"/>
            </a:pPr>
            <a:r>
              <a:rPr lang="en-US" dirty="0" smtClean="0"/>
              <a:t>Rewriting – LRR, Basic Decision Problems, Applications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Data/Text Mining – Summarization, Q/A, Data Mining Course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Computer Security – Phishing, Protocols, WSNs, Education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10880" y="76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640" y="802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nsf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5421948"/>
            <a:ext cx="965200" cy="90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9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LRR, Rewriting: KB Ramesh, SA Senanayake, H Liu, W Yu, J Zinn, S Liao, N Radcliffe, W Guo, L Morales</a:t>
            </a:r>
          </a:p>
          <a:p>
            <a:r>
              <a:rPr lang="en-US" dirty="0" smtClean="0"/>
              <a:t>Text Mining, NLP: W Lu, F Filozov, D Kent, A. Barrera (NSF Graduate Fellow), R Vincent, N Hossain, V </a:t>
            </a:r>
            <a:r>
              <a:rPr lang="en-US" dirty="0" err="1" smtClean="0"/>
              <a:t>Vuppuluri</a:t>
            </a:r>
            <a:endParaRPr lang="en-US" dirty="0" smtClean="0"/>
          </a:p>
          <a:p>
            <a:r>
              <a:rPr lang="en-US" dirty="0" smtClean="0"/>
              <a:t>Security: Z Liang, B Basile, S Blackshear, N Hossain, T Thakur, E Lee, K Gordon</a:t>
            </a:r>
          </a:p>
          <a:p>
            <a:r>
              <a:rPr lang="en-US" dirty="0" smtClean="0"/>
              <a:t>Visitors (2013): Prof. Y. Tong, M. Meseure</a:t>
            </a:r>
          </a:p>
          <a:p>
            <a:r>
              <a:rPr lang="en-US" dirty="0" smtClean="0"/>
              <a:t>External Collaborators </a:t>
            </a:r>
            <a:r>
              <a:rPr lang="en-US" dirty="0" smtClean="0"/>
              <a:t>(last 5 years):  S. Dalal (AIG), W. Chan (UTHSC), J. Meininger (UTHSC), P. Chen (UHD), L. Ghemri (TSU), W. Li (TSU), F. Khan (</a:t>
            </a:r>
            <a:r>
              <a:rPr lang="en-US" smtClean="0"/>
              <a:t>TSU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or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+ -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+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r>
              <a:rPr lang="en-US" dirty="0" smtClean="0"/>
              <a:t>) = (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3366FF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What happens if we turn them into rules?</a:t>
            </a:r>
          </a:p>
          <a:p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</a:p>
          <a:p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+ -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Z</a:t>
            </a:r>
            <a:r>
              <a:rPr lang="en-US" dirty="0"/>
              <a:t>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 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Z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8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</a:t>
            </a:r>
            <a:r>
              <a:rPr lang="en-US" dirty="0" smtClean="0">
                <a:sym typeface="Wingdings"/>
              </a:rPr>
              <a:t>                   </a:t>
            </a:r>
            <a:r>
              <a:rPr lang="en-US" sz="2400" dirty="0" smtClean="0">
                <a:sym typeface="Wingdings"/>
              </a:rPr>
              <a:t>(supported by NSF 1990-2011)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Rewrite System: rules of the form l </a:t>
            </a:r>
            <a:r>
              <a:rPr lang="en-US" dirty="0" smtClean="0">
                <a:sym typeface="Wingdings"/>
              </a:rPr>
              <a:t> r, l and r are first-order terms with universally quantified variables</a:t>
            </a:r>
          </a:p>
          <a:p>
            <a:r>
              <a:rPr lang="en-US" dirty="0" smtClean="0">
                <a:sym typeface="Wingdings"/>
              </a:rPr>
              <a:t>Example: fib(x)  fib(x-1) + fib(x-2) if x &gt; 1       fib(0)  1	fib(1) 1</a:t>
            </a:r>
          </a:p>
          <a:p>
            <a:r>
              <a:rPr lang="en-US" dirty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rojects:</a:t>
            </a:r>
          </a:p>
          <a:p>
            <a:pPr lvl="1"/>
            <a:r>
              <a:rPr lang="en-US" dirty="0" smtClean="0">
                <a:sym typeface="Wingdings"/>
              </a:rPr>
              <a:t>Programming Without Tears (RTA93, RTA99, WRS04, SAC08, UNIF11)</a:t>
            </a:r>
          </a:p>
          <a:p>
            <a:pPr lvl="1"/>
            <a:r>
              <a:rPr lang="en-US" dirty="0" smtClean="0">
                <a:sym typeface="Wingdings"/>
              </a:rPr>
              <a:t>Algorithms for basic decision problems: reachability, confluence, unicity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for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subclasses</a:t>
            </a:r>
            <a:r>
              <a:rPr lang="en-US" dirty="0" smtClean="0">
                <a:sym typeface="Wingdings"/>
              </a:rPr>
              <a:t> (RTA97, STACS03, APAL04, AAECC04, TOCL05, FI 09, AAECC10, FSTTCS10)</a:t>
            </a:r>
          </a:p>
          <a:p>
            <a:pPr lvl="1"/>
            <a:r>
              <a:rPr lang="en-US" dirty="0" smtClean="0"/>
              <a:t>Applications to verification (IJCAR04 Workshop)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52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3"/>
          <p:cNvSpPr>
            <a:spLocks noChangeArrowheads="1"/>
          </p:cNvSpPr>
          <p:nvPr/>
        </p:nvSpPr>
        <p:spPr bwMode="auto">
          <a:xfrm>
            <a:off x="3276600" y="1066800"/>
            <a:ext cx="1684338" cy="1128713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3135313"/>
            <a:endParaRPr lang="zh-CN" altLang="en-US" sz="2400">
              <a:ea typeface="宋体" charset="0"/>
              <a:cs typeface="宋体" charset="0"/>
            </a:endParaRPr>
          </a:p>
          <a:p>
            <a:pPr defTabSz="3135313"/>
            <a:r>
              <a:rPr lang="en-US" altLang="zh-CN" sz="2400" dirty="0">
                <a:ea typeface="宋体" charset="0"/>
                <a:cs typeface="宋体" charset="0"/>
              </a:rPr>
              <a:t>  </a:t>
            </a:r>
            <a:r>
              <a:rPr lang="en-US" altLang="zh-CN" sz="1200" b="1" dirty="0">
                <a:ea typeface="宋体" charset="0"/>
                <a:cs typeface="宋体" charset="0"/>
              </a:rPr>
              <a:t>.m             .t</a:t>
            </a:r>
          </a:p>
        </p:txBody>
      </p:sp>
      <p:sp>
        <p:nvSpPr>
          <p:cNvPr id="51202" name="Oval 6"/>
          <p:cNvSpPr>
            <a:spLocks noChangeArrowheads="1"/>
          </p:cNvSpPr>
          <p:nvPr/>
        </p:nvSpPr>
        <p:spPr bwMode="auto">
          <a:xfrm>
            <a:off x="76200" y="758825"/>
            <a:ext cx="8610600" cy="6096000"/>
          </a:xfrm>
          <a:prstGeom prst="ellipse">
            <a:avLst/>
          </a:prstGeom>
          <a:solidFill>
            <a:srgbClr val="FFFF00">
              <a:alpha val="5607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272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  Programming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Without Tears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55900"/>
            <a:ext cx="8308975" cy="3492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51206" name="Picture 7" descr="Filename: j0411476.wmf&#10;Keywords: businesses, businessmen, computers ...&#10;File Size: 11 K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350"/>
            <a:ext cx="2114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MCj043259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47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AutoShape 9"/>
          <p:cNvSpPr>
            <a:spLocks noChangeArrowheads="1"/>
          </p:cNvSpPr>
          <p:nvPr/>
        </p:nvSpPr>
        <p:spPr bwMode="auto">
          <a:xfrm rot="2579698">
            <a:off x="2590800" y="1828800"/>
            <a:ext cx="620713" cy="946150"/>
          </a:xfrm>
          <a:prstGeom prst="upDownArrow">
            <a:avLst>
              <a:gd name="adj1" fmla="val 50000"/>
              <a:gd name="adj2" fmla="val 30486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9" name="Cloud"/>
          <p:cNvSpPr>
            <a:spLocks noChangeAspect="1" noEditPoints="1" noChangeArrowheads="1"/>
          </p:cNvSpPr>
          <p:nvPr/>
        </p:nvSpPr>
        <p:spPr bwMode="auto">
          <a:xfrm>
            <a:off x="5181600" y="1524000"/>
            <a:ext cx="3962400" cy="1817688"/>
          </a:xfrm>
          <a:custGeom>
            <a:avLst/>
            <a:gdLst>
              <a:gd name="T0" fmla="*/ 2254716 w 21600"/>
              <a:gd name="T1" fmla="*/ 76477119 h 21600"/>
              <a:gd name="T2" fmla="*/ 363440133 w 21600"/>
              <a:gd name="T3" fmla="*/ 152791403 h 21600"/>
              <a:gd name="T4" fmla="*/ 726274533 w 21600"/>
              <a:gd name="T5" fmla="*/ 76477119 h 21600"/>
              <a:gd name="T6" fmla="*/ 363440133 w 21600"/>
              <a:gd name="T7" fmla="*/ 87452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defTabSz="3135313"/>
            <a:endParaRPr lang="en-US" altLang="zh-CN" sz="2000" b="1" dirty="0">
              <a:ea typeface="宋体" charset="0"/>
              <a:cs typeface="宋体" charset="0"/>
            </a:endParaRPr>
          </a:p>
          <a:p>
            <a:pPr defTabSz="3135313"/>
            <a:endParaRPr lang="en-US" altLang="zh-CN" sz="2000" b="1" dirty="0">
              <a:ea typeface="宋体" charset="0"/>
              <a:cs typeface="宋体" charset="0"/>
            </a:endParaRPr>
          </a:p>
          <a:p>
            <a:pPr defTabSz="3135313"/>
            <a:r>
              <a:rPr lang="en-US" altLang="zh-CN" sz="2000" b="1" dirty="0">
                <a:ea typeface="宋体" charset="0"/>
                <a:cs typeface="宋体" charset="0"/>
              </a:rPr>
              <a:t>XML Parser              LRR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7605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00400"/>
            <a:ext cx="1497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Cloud"/>
          <p:cNvSpPr>
            <a:spLocks noChangeAspect="1" noEditPoints="1" noChangeArrowheads="1"/>
          </p:cNvSpPr>
          <p:nvPr/>
        </p:nvSpPr>
        <p:spPr bwMode="auto">
          <a:xfrm>
            <a:off x="2611438" y="3962400"/>
            <a:ext cx="3921125" cy="1878013"/>
          </a:xfrm>
          <a:custGeom>
            <a:avLst/>
            <a:gdLst>
              <a:gd name="T0" fmla="*/ 2207993 w 21600"/>
              <a:gd name="T1" fmla="*/ 81642007 h 21600"/>
              <a:gd name="T2" fmla="*/ 355907990 w 21600"/>
              <a:gd name="T3" fmla="*/ 163110037 h 21600"/>
              <a:gd name="T4" fmla="*/ 711222548 w 21600"/>
              <a:gd name="T5" fmla="*/ 81642007 h 21600"/>
              <a:gd name="T6" fmla="*/ 355907990 w 21600"/>
              <a:gd name="T7" fmla="*/ 93358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3135313"/>
            <a:endParaRPr lang="en-US" altLang="zh-CN" sz="2400" dirty="0">
              <a:ea typeface="宋体" charset="0"/>
              <a:cs typeface="宋体" charset="0"/>
            </a:endParaRPr>
          </a:p>
          <a:p>
            <a:pPr defTabSz="3135313"/>
            <a:r>
              <a:rPr lang="en-US" altLang="zh-CN" sz="2000" dirty="0">
                <a:ea typeface="宋体" charset="0"/>
                <a:cs typeface="宋体" charset="0"/>
              </a:rPr>
              <a:t>      RuleMaker</a:t>
            </a:r>
          </a:p>
        </p:txBody>
      </p:sp>
      <p:pic>
        <p:nvPicPr>
          <p:cNvPr id="51213" name="Picture 14" descr="splas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2098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86350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10163"/>
            <a:ext cx="2133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879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9" descr="MCj0432599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447800"/>
            <a:ext cx="4810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AutoShape 20"/>
          <p:cNvSpPr>
            <a:spLocks noChangeArrowheads="1"/>
          </p:cNvSpPr>
          <p:nvPr/>
        </p:nvSpPr>
        <p:spPr bwMode="auto">
          <a:xfrm>
            <a:off x="3200400" y="3192463"/>
            <a:ext cx="1785938" cy="473075"/>
          </a:xfrm>
          <a:prstGeom prst="leftRightArrow">
            <a:avLst>
              <a:gd name="adj1" fmla="val 50000"/>
              <a:gd name="adj2" fmla="val 75503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19" name="AutoShape 21"/>
          <p:cNvSpPr>
            <a:spLocks noChangeArrowheads="1"/>
          </p:cNvSpPr>
          <p:nvPr/>
        </p:nvSpPr>
        <p:spPr bwMode="auto">
          <a:xfrm rot="-2834446">
            <a:off x="1807369" y="4212431"/>
            <a:ext cx="473075" cy="887413"/>
          </a:xfrm>
          <a:prstGeom prst="upDownArrow">
            <a:avLst>
              <a:gd name="adj1" fmla="val 50000"/>
              <a:gd name="adj2" fmla="val 3751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20" name="AutoShape 22"/>
          <p:cNvSpPr>
            <a:spLocks noChangeArrowheads="1"/>
          </p:cNvSpPr>
          <p:nvPr/>
        </p:nvSpPr>
        <p:spPr bwMode="auto">
          <a:xfrm rot="2646152">
            <a:off x="7239000" y="4419600"/>
            <a:ext cx="627063" cy="698500"/>
          </a:xfrm>
          <a:prstGeom prst="upDownArrow">
            <a:avLst>
              <a:gd name="adj1" fmla="val 50000"/>
              <a:gd name="adj2" fmla="val 22278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21" name="AutoShape 12"/>
          <p:cNvSpPr>
            <a:spLocks noChangeArrowheads="1"/>
          </p:cNvSpPr>
          <p:nvPr/>
        </p:nvSpPr>
        <p:spPr bwMode="auto">
          <a:xfrm rot="2868753">
            <a:off x="4530725" y="1946275"/>
            <a:ext cx="1130300" cy="590550"/>
          </a:xfrm>
          <a:prstGeom prst="rightArrow">
            <a:avLst>
              <a:gd name="adj1" fmla="val 50000"/>
              <a:gd name="adj2" fmla="val 4784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572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for Rapid Rewriting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Fastest interpreter in comparisons with Maude and Elan for full history option</a:t>
            </a:r>
          </a:p>
          <a:p>
            <a:r>
              <a:rPr lang="en-US" dirty="0" smtClean="0"/>
              <a:t>Based on congruence closure approach</a:t>
            </a:r>
          </a:p>
          <a:p>
            <a:r>
              <a:rPr lang="en-US" dirty="0" smtClean="0"/>
              <a:t>Download at: </a:t>
            </a:r>
            <a:r>
              <a:rPr lang="en-US" dirty="0" smtClean="0">
                <a:solidFill>
                  <a:srgbClr val="FF0000"/>
                </a:solidFill>
              </a:rPr>
              <a:t>http://www.cs.uh.edu/~rmverma</a:t>
            </a:r>
          </a:p>
          <a:p>
            <a:r>
              <a:rPr lang="en-US" dirty="0" smtClean="0"/>
              <a:t>Graphical User Interface available upon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3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Data/Text Mining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 for patterns in data and text.</a:t>
            </a:r>
          </a:p>
          <a:p>
            <a:r>
              <a:rPr lang="en-US" dirty="0"/>
              <a:t>P</a:t>
            </a:r>
            <a:r>
              <a:rPr lang="en-US" dirty="0" smtClean="0"/>
              <a:t>rojects:</a:t>
            </a:r>
          </a:p>
          <a:p>
            <a:pPr lvl="1"/>
            <a:r>
              <a:rPr lang="en-US" dirty="0" smtClean="0"/>
              <a:t>Association Rule Mining – Controlling rules through a semantic network (FLAIRS 2008)</a:t>
            </a:r>
          </a:p>
          <a:p>
            <a:pPr lvl="1"/>
            <a:r>
              <a:rPr lang="en-US" dirty="0" smtClean="0"/>
              <a:t>Automatic Summarization – SynSem</a:t>
            </a:r>
            <a:r>
              <a:rPr lang="en-US" dirty="0"/>
              <a:t> </a:t>
            </a:r>
            <a:r>
              <a:rPr lang="en-US" dirty="0" smtClean="0"/>
              <a:t>&amp; M-SynSem Systems (CBMS06, DUC07, DUC08, TAC10, CICLING12)</a:t>
            </a:r>
          </a:p>
          <a:p>
            <a:pPr lvl="1"/>
            <a:r>
              <a:rPr lang="en-US" dirty="0" smtClean="0"/>
              <a:t>Question Answering  - SemQuest System (TAC11)</a:t>
            </a:r>
          </a:p>
          <a:p>
            <a:pPr lvl="1"/>
            <a:r>
              <a:rPr lang="en-US" dirty="0" smtClean="0"/>
              <a:t>An undergraduate data mining course with industrial-strength projects (CCSC09, CCSC10, CCNE11) – NSF Award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AA0027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1" y="2012914"/>
            <a:ext cx="896907" cy="5605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80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Barrera_Verma_CalendarPictur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8422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task of securing computers, networks and data</a:t>
            </a:r>
          </a:p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Automatic phishing </a:t>
            </a:r>
            <a:r>
              <a:rPr lang="en-US" dirty="0"/>
              <a:t>e</a:t>
            </a:r>
            <a:r>
              <a:rPr lang="en-US" dirty="0" smtClean="0"/>
              <a:t>mail and web site detection (ARES12, ESORICS12, ACSAC12)</a:t>
            </a:r>
          </a:p>
          <a:p>
            <a:pPr lvl="1"/>
            <a:r>
              <a:rPr lang="en-US" dirty="0" smtClean="0"/>
              <a:t>Protocol Verification (FCS-ARSPA07, ARES08, USENIX08, ICISS08, ICISS09)</a:t>
            </a:r>
          </a:p>
          <a:p>
            <a:pPr lvl="1"/>
            <a:r>
              <a:rPr lang="en-US" dirty="0" smtClean="0"/>
              <a:t>Key management protocols for wireless sensor networks (SAC10)</a:t>
            </a:r>
          </a:p>
          <a:p>
            <a:pPr lvl="1"/>
            <a:r>
              <a:rPr lang="en-US" dirty="0" smtClean="0"/>
              <a:t>Enriching computer security through innovative modules  – NSF Award</a:t>
            </a:r>
          </a:p>
          <a:p>
            <a:pPr lvl="1"/>
            <a:r>
              <a:rPr lang="en-US" dirty="0" smtClean="0"/>
              <a:t>NLP techniques for automatic phishing and opinion spam detection – NSF Award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BU00199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0" y="1792537"/>
            <a:ext cx="768212" cy="8072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2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30" b="12430"/>
          <a:stretch>
            <a:fillRect/>
          </a:stretch>
        </p:blipFill>
        <p:spPr>
          <a:xfrm>
            <a:off x="628696" y="3058160"/>
            <a:ext cx="7844744" cy="32966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R. Verma-UH 9/6/13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2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438</TotalTime>
  <Words>621</Words>
  <Application>Microsoft Office PowerPoint</Application>
  <PresentationFormat>On-screen Show (4:3)</PresentationFormat>
  <Paragraphs>88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Expo</vt:lpstr>
      <vt:lpstr>,          &amp;</vt:lpstr>
      <vt:lpstr>Equations or Identities</vt:lpstr>
      <vt:lpstr>Rewriting                    (supported by NSF 1990-2011)</vt:lpstr>
      <vt:lpstr>        Programming Without Tears</vt:lpstr>
      <vt:lpstr>Laboratory for Rapid Rewriting </vt:lpstr>
      <vt:lpstr>Data/Text Mining  </vt:lpstr>
      <vt:lpstr>Slide 7</vt:lpstr>
      <vt:lpstr>Computer Security </vt:lpstr>
      <vt:lpstr>Phishing</vt:lpstr>
      <vt:lpstr>Students </vt:lpstr>
      <vt:lpstr>Thanks!</vt:lpstr>
    </vt:vector>
  </TitlesOfParts>
  <Company>Univ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,          &amp;</dc:title>
  <dc:creator>Rakesh Verma</dc:creator>
  <cp:lastModifiedBy>user</cp:lastModifiedBy>
  <cp:revision>27</cp:revision>
  <dcterms:created xsi:type="dcterms:W3CDTF">2012-10-17T16:24:23Z</dcterms:created>
  <dcterms:modified xsi:type="dcterms:W3CDTF">2013-09-06T12:46:06Z</dcterms:modified>
</cp:coreProperties>
</file>