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7" r:id="rId2"/>
    <p:sldId id="408" r:id="rId3"/>
    <p:sldId id="370" r:id="rId4"/>
    <p:sldId id="389" r:id="rId5"/>
    <p:sldId id="395" r:id="rId6"/>
    <p:sldId id="372" r:id="rId7"/>
    <p:sldId id="393" r:id="rId8"/>
    <p:sldId id="385" r:id="rId9"/>
    <p:sldId id="396" r:id="rId10"/>
    <p:sldId id="394" r:id="rId11"/>
    <p:sldId id="397" r:id="rId12"/>
    <p:sldId id="380" r:id="rId13"/>
    <p:sldId id="381" r:id="rId14"/>
    <p:sldId id="382" r:id="rId15"/>
    <p:sldId id="404" r:id="rId16"/>
    <p:sldId id="409" r:id="rId17"/>
  </p:sldIdLst>
  <p:sldSz cx="9144000" cy="6858000" type="screen4x3"/>
  <p:notesSz cx="6997700" cy="9271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663300"/>
    <a:srgbClr val="996633"/>
    <a:srgbClr val="FFD869"/>
    <a:srgbClr val="FFCB37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2" autoAdjust="0"/>
    <p:restoredTop sz="86472" autoAdjust="0"/>
  </p:normalViewPr>
  <p:slideViewPr>
    <p:cSldViewPr>
      <p:cViewPr varScale="1">
        <p:scale>
          <a:sx n="65" d="100"/>
          <a:sy n="65" d="100"/>
        </p:scale>
        <p:origin x="61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52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spal\Desktop\Main\ICS_Videos\Talks-slides\survey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spal\Desktop\Main\ICS_Videos\Talks-slides\survey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spal\Desktop\Main\ICS_Videos\Talks-slides\survey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spal\Desktop\Main\ICS_Videos\Talks-slides\survey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Hear a missed lecture</c:v>
                </c:pt>
                <c:pt idx="1">
                  <c:v>Review before Test or Quiz</c:v>
                </c:pt>
                <c:pt idx="2">
                  <c:v>Review concepts not understood in class</c:v>
                </c:pt>
                <c:pt idx="3">
                  <c:v>Review concepts not heard in class</c:v>
                </c:pt>
                <c:pt idx="4">
                  <c:v>Preview a Lecture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</c:v>
                </c:pt>
                <c:pt idx="1">
                  <c:v>70</c:v>
                </c:pt>
                <c:pt idx="2">
                  <c:v>51</c:v>
                </c:pt>
                <c:pt idx="3">
                  <c:v>49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8237920"/>
        <c:axId val="258238312"/>
      </c:barChart>
      <c:catAx>
        <c:axId val="25823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 algn="r">
              <a:defRPr sz="24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38312"/>
        <c:crosses val="autoZero"/>
        <c:auto val="1"/>
        <c:lblAlgn val="ctr"/>
        <c:lblOffset val="100"/>
        <c:noMultiLvlLbl val="0"/>
      </c:catAx>
      <c:valAx>
        <c:axId val="258238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PERCENTAGE</a:t>
                </a:r>
                <a:r>
                  <a:rPr lang="en-US" sz="1400" baseline="0" dirty="0" smtClean="0">
                    <a:solidFill>
                      <a:schemeClr val="tx1"/>
                    </a:solidFill>
                  </a:rPr>
                  <a:t> OF STUDENTS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3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9773756682142"/>
          <c:y val="8.20734908136483E-2"/>
          <c:w val="0.88615640763790848"/>
          <c:h val="0.5406973753280840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index3!$A$2:$A$6</c:f>
              <c:strCache>
                <c:ptCount val="5"/>
                <c:pt idx="0">
                  <c:v>Never</c:v>
                </c:pt>
                <c:pt idx="1">
                  <c:v>Hardly Ever</c:v>
                </c:pt>
                <c:pt idx="2">
                  <c:v>Sometimes</c:v>
                </c:pt>
                <c:pt idx="3">
                  <c:v>Most of the Time</c:v>
                </c:pt>
                <c:pt idx="4">
                  <c:v>Always</c:v>
                </c:pt>
              </c:strCache>
            </c:strRef>
          </c:cat>
          <c:val>
            <c:numRef>
              <c:f>index3!$B$2:$B$6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0.17199999999999999</c:v>
                </c:pt>
                <c:pt idx="3">
                  <c:v>0.51600000000000001</c:v>
                </c:pt>
                <c:pt idx="4">
                  <c:v>0.312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995488"/>
        <c:axId val="5246936"/>
      </c:barChart>
      <c:catAx>
        <c:axId val="20499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46936"/>
        <c:crosses val="autoZero"/>
        <c:auto val="1"/>
        <c:lblAlgn val="ctr"/>
        <c:lblOffset val="100"/>
        <c:noMultiLvlLbl val="0"/>
      </c:catAx>
      <c:valAx>
        <c:axId val="52469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499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'index 2'!$A$2:$A$7</c:f>
              <c:strCache>
                <c:ptCount val="6"/>
                <c:pt idx="0">
                  <c:v>Disagree Strongly</c:v>
                </c:pt>
                <c:pt idx="1">
                  <c:v>Disagree</c:v>
                </c:pt>
                <c:pt idx="2">
                  <c:v>Disagree Slighly</c:v>
                </c:pt>
                <c:pt idx="3">
                  <c:v>Agree Slightly</c:v>
                </c:pt>
                <c:pt idx="4">
                  <c:v>Agree</c:v>
                </c:pt>
                <c:pt idx="5">
                  <c:v>Agree Strongly</c:v>
                </c:pt>
              </c:strCache>
            </c:strRef>
          </c:cat>
          <c:val>
            <c:numRef>
              <c:f>'index 2'!$B$2:$B$7</c:f>
              <c:numCache>
                <c:formatCode>0.0%</c:formatCode>
                <c:ptCount val="6"/>
                <c:pt idx="0">
                  <c:v>2.1999999999999999E-2</c:v>
                </c:pt>
                <c:pt idx="1">
                  <c:v>2.1999999999999999E-2</c:v>
                </c:pt>
                <c:pt idx="2">
                  <c:v>4.2999999999999997E-2</c:v>
                </c:pt>
                <c:pt idx="3">
                  <c:v>0.161</c:v>
                </c:pt>
                <c:pt idx="4">
                  <c:v>0.34399999999999997</c:v>
                </c:pt>
                <c:pt idx="5">
                  <c:v>0.36599999999999999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057928"/>
        <c:axId val="205013768"/>
      </c:barChart>
      <c:catAx>
        <c:axId val="205057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013768"/>
        <c:crosses val="autoZero"/>
        <c:auto val="1"/>
        <c:lblAlgn val="ctr"/>
        <c:lblOffset val="100"/>
        <c:noMultiLvlLbl val="0"/>
      </c:catAx>
      <c:valAx>
        <c:axId val="2050137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5057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17900920005041"/>
          <c:y val="2.4841815212954144E-2"/>
          <c:w val="0.88614139021705796"/>
          <c:h val="0.810954171435889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search3!$A$2:$A$7</c:f>
              <c:strCache>
                <c:ptCount val="6"/>
                <c:pt idx="0">
                  <c:v>Disagree Strongly</c:v>
                </c:pt>
                <c:pt idx="1">
                  <c:v>Disagree</c:v>
                </c:pt>
                <c:pt idx="2">
                  <c:v>Disagree Slighly</c:v>
                </c:pt>
                <c:pt idx="3">
                  <c:v>Agree Slightly</c:v>
                </c:pt>
                <c:pt idx="4">
                  <c:v>Agree</c:v>
                </c:pt>
                <c:pt idx="5">
                  <c:v>Agree Strongly</c:v>
                </c:pt>
              </c:strCache>
            </c:strRef>
          </c:cat>
          <c:val>
            <c:numRef>
              <c:f>search3!$B$2:$B$7</c:f>
              <c:numCache>
                <c:formatCode>0.0%</c:formatCode>
                <c:ptCount val="6"/>
                <c:pt idx="0">
                  <c:v>4.4999999999999998E-2</c:v>
                </c:pt>
                <c:pt idx="1">
                  <c:v>0</c:v>
                </c:pt>
                <c:pt idx="2">
                  <c:v>9.0999999999999998E-2</c:v>
                </c:pt>
                <c:pt idx="3">
                  <c:v>0.13600000000000001</c:v>
                </c:pt>
                <c:pt idx="4">
                  <c:v>0.318</c:v>
                </c:pt>
                <c:pt idx="5">
                  <c:v>0.36399999999999999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225280"/>
        <c:axId val="168402656"/>
      </c:barChart>
      <c:catAx>
        <c:axId val="20522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8402656"/>
        <c:crosses val="autoZero"/>
        <c:auto val="1"/>
        <c:lblAlgn val="ctr"/>
        <c:lblOffset val="100"/>
        <c:noMultiLvlLbl val="0"/>
      </c:catAx>
      <c:valAx>
        <c:axId val="1684026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5225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04492420846731"/>
          <c:y val="5.7683881806079446E-2"/>
          <c:w val="0.82816402119262456"/>
          <c:h val="0.619768723098556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search2!$A$2:$A$6</c:f>
              <c:strCache>
                <c:ptCount val="5"/>
                <c:pt idx="0">
                  <c:v>Never</c:v>
                </c:pt>
                <c:pt idx="1">
                  <c:v>Hardly Ever</c:v>
                </c:pt>
                <c:pt idx="2">
                  <c:v>Sometimes</c:v>
                </c:pt>
                <c:pt idx="3">
                  <c:v>Most of the Time</c:v>
                </c:pt>
                <c:pt idx="4">
                  <c:v>Always</c:v>
                </c:pt>
              </c:strCache>
            </c:strRef>
          </c:cat>
          <c:val>
            <c:numRef>
              <c:f>search2!$B$2:$B$6</c:f>
              <c:numCache>
                <c:formatCode>0.0%</c:formatCode>
                <c:ptCount val="5"/>
                <c:pt idx="0">
                  <c:v>0.04</c:v>
                </c:pt>
                <c:pt idx="1">
                  <c:v>0.08</c:v>
                </c:pt>
                <c:pt idx="2">
                  <c:v>0.2</c:v>
                </c:pt>
                <c:pt idx="3">
                  <c:v>0.48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403832"/>
        <c:axId val="168404224"/>
      </c:barChart>
      <c:catAx>
        <c:axId val="16840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8404224"/>
        <c:crosses val="autoZero"/>
        <c:auto val="1"/>
        <c:lblAlgn val="ctr"/>
        <c:lblOffset val="100"/>
        <c:noMultiLvlLbl val="0"/>
      </c:catAx>
      <c:valAx>
        <c:axId val="1684042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68403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06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06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06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067">
              <a:defRPr sz="1200">
                <a:latin typeface="Arial" charset="0"/>
              </a:defRPr>
            </a:lvl1pPr>
          </a:lstStyle>
          <a:p>
            <a:pPr>
              <a:defRPr/>
            </a:pPr>
            <a:fld id="{047C6DF1-A1F8-431C-871C-352FF8C850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30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06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06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5325"/>
            <a:ext cx="4632325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06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067">
              <a:defRPr sz="1200">
                <a:latin typeface="Arial" charset="0"/>
              </a:defRPr>
            </a:lvl1pPr>
          </a:lstStyle>
          <a:p>
            <a:pPr>
              <a:defRPr/>
            </a:pPr>
            <a:fld id="{EC493205-29E1-4AC8-B41F-2778E5B48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3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231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2057400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5" name="Image" r:id="rId3" imgW="393512" imgH="380818" progId="">
                  <p:embed/>
                </p:oleObj>
              </mc:Choice>
              <mc:Fallback>
                <p:oleObj name="Image" r:id="rId3" imgW="393512" imgH="380818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7969250" y="6553200"/>
            <a:ext cx="117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FF"/>
                </a:solidFill>
                <a:latin typeface="Arial Black" pitchFamily="34" charset="0"/>
              </a:rPr>
              <a:t>CS@</a:t>
            </a:r>
            <a:r>
              <a:rPr lang="en-US" sz="2000">
                <a:solidFill>
                  <a:srgbClr val="FF0000"/>
                </a:solidFill>
                <a:latin typeface="Arial Black" pitchFamily="34" charset="0"/>
              </a:rPr>
              <a:t>UH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53200"/>
            <a:ext cx="15240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</a:rPr>
              <a:t>ACM-GIS08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2" descr="UH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388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2362200" y="6488113"/>
            <a:ext cx="36083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Department of Computer Science</a:t>
            </a:r>
          </a:p>
        </p:txBody>
      </p:sp>
      <p:sp>
        <p:nvSpPr>
          <p:cNvPr id="7" name="Text Box 8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924800" y="6491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534400" y="64770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A1D383D-818B-4BE7-B3E6-C0D1BC60CE90}" type="slidenum">
              <a:rPr lang="en-US"/>
              <a:pPr>
                <a:spcBef>
                  <a:spcPct val="50000"/>
                </a:spcBef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410200"/>
          </a:xfrm>
        </p:spPr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7" name="Picture 7" descr="UHLOGO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388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uhseal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80438" y="6286500"/>
            <a:ext cx="563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2362200" y="6488113"/>
            <a:ext cx="36083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Department of Computer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371600"/>
            <a:ext cx="8610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401638" algn="l"/>
              </a:tabLst>
            </a:pPr>
            <a:r>
              <a:rPr lang="en-US" sz="3600" b="1" dirty="0" smtClean="0">
                <a:solidFill>
                  <a:srgbClr val="CC3300"/>
                </a:solidFill>
                <a:latin typeface="Verdana" pitchFamily="34" charset="0"/>
              </a:rPr>
              <a:t>RESEARCH TALK</a:t>
            </a:r>
            <a:endParaRPr lang="en-US" sz="3600" b="1" dirty="0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tabLst>
                <a:tab pos="401638" algn="l"/>
              </a:tabLst>
            </a:pPr>
            <a:endParaRPr lang="en-US" sz="3600" b="1" dirty="0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tabLst>
                <a:tab pos="401638" algn="l"/>
              </a:tabLst>
            </a:pPr>
            <a:r>
              <a:rPr lang="en-US" sz="2800" b="1" dirty="0" err="1">
                <a:latin typeface="Verdana" pitchFamily="34" charset="0"/>
              </a:rPr>
              <a:t>Jaspal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Subhlok</a:t>
            </a:r>
            <a:r>
              <a:rPr lang="en-US" sz="2800" b="1" dirty="0">
                <a:latin typeface="Verdana" pitchFamily="34" charset="0"/>
              </a:rPr>
              <a:t> </a:t>
            </a:r>
          </a:p>
          <a:p>
            <a:pPr>
              <a:tabLst>
                <a:tab pos="401638" algn="l"/>
              </a:tabLst>
            </a:pPr>
            <a:endParaRPr lang="en-US" sz="2800" dirty="0">
              <a:latin typeface="Verdana" pitchFamily="34" charset="0"/>
            </a:endParaRPr>
          </a:p>
          <a:p>
            <a:pPr algn="ctr">
              <a:tabLst>
                <a:tab pos="401638" algn="l"/>
              </a:tabLst>
            </a:pPr>
            <a:r>
              <a:rPr lang="en-US" sz="2800" b="1" dirty="0">
                <a:latin typeface="Verdana" pitchFamily="34" charset="0"/>
              </a:rPr>
              <a:t>University of Houston</a:t>
            </a:r>
          </a:p>
          <a:p>
            <a:pPr algn="ctr">
              <a:tabLst>
                <a:tab pos="401638" algn="l"/>
              </a:tabLst>
            </a:pPr>
            <a:endParaRPr lang="en-US" sz="2000" dirty="0">
              <a:latin typeface="Verdan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925" y="58928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/>
              <a:t>Deployment and Experience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SzTx/>
            </a:pPr>
            <a:r>
              <a:rPr lang="en-US" sz="2800" dirty="0" smtClean="0"/>
              <a:t>Widely used at University of Houston in the Departments of Biology, Chemistry, Computer Science, Geology, Mathematics</a:t>
            </a:r>
          </a:p>
          <a:p>
            <a:pPr marL="609600" indent="-609600">
              <a:buSzTx/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Estimate ~10,000 student users in past 3 years in ~70 courses in 6 STEM fields at UH</a:t>
            </a:r>
          </a:p>
          <a:p>
            <a:pPr marL="609600" indent="-609600">
              <a:buSzTx/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~3000 participated in surveys</a:t>
            </a:r>
          </a:p>
        </p:txBody>
      </p:sp>
    </p:spTree>
    <p:extLst>
      <p:ext uri="{BB962C8B-B14F-4D97-AF65-F5344CB8AC3E}">
        <p14:creationId xmlns:p14="http://schemas.microsoft.com/office/powerpoint/2010/main" val="20330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09899634"/>
              </p:ext>
            </p:extLst>
          </p:nvPr>
        </p:nvGraphicFramePr>
        <p:xfrm>
          <a:off x="914400" y="1066800"/>
          <a:ext cx="7467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4000" b="1" kern="0" smtClean="0"/>
              <a:t>Reasons For Using Videos</a:t>
            </a:r>
            <a:endParaRPr lang="en-US" sz="40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2768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/>
              <a:t>Student Evaluation of Videos</a:t>
            </a:r>
          </a:p>
        </p:txBody>
      </p:sp>
      <p:graphicFrame>
        <p:nvGraphicFramePr>
          <p:cNvPr id="136195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139829027"/>
              </p:ext>
            </p:extLst>
          </p:nvPr>
        </p:nvGraphicFramePr>
        <p:xfrm>
          <a:off x="457200" y="1447800"/>
          <a:ext cx="8229600" cy="3737293"/>
        </p:xfrm>
        <a:graphic>
          <a:graphicData uri="http://schemas.openxmlformats.org/drawingml/2006/table">
            <a:tbl>
              <a:tblPr/>
              <a:tblGrid>
                <a:gridCol w="6858000"/>
                <a:gridCol w="13716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Evaluation Item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 videos help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clarify material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that was not clear in class.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 videos are useful for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Having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video lectures for this class is important to me.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lecture videos helped me to study for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quizzes or tests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1219200" y="5562600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Scale: 1 = Disagree Strongly , 6 = Agree Strongly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/>
              <a:t>Videos as a Resource</a:t>
            </a:r>
          </a:p>
        </p:txBody>
      </p:sp>
      <p:graphicFrame>
        <p:nvGraphicFramePr>
          <p:cNvPr id="137251" name="Object 35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" y="1295400"/>
          <a:ext cx="8991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6" name="Worksheet" r:id="rId3" imgW="5581531" imgH="2790765" progId="Excel.Sheet.8">
                  <p:embed/>
                </p:oleObj>
              </mc:Choice>
              <mc:Fallback>
                <p:oleObj name="Worksheet" r:id="rId3" imgW="5581531" imgH="2790765" progId="Excel.Shee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89916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685800"/>
          </a:xfrm>
        </p:spPr>
        <p:txBody>
          <a:bodyPr/>
          <a:lstStyle/>
          <a:p>
            <a:r>
              <a:rPr lang="en-US" b="1" dirty="0" smtClean="0"/>
              <a:t>Student response: Indexing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1000" y="990599"/>
            <a:ext cx="411480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Q:</a:t>
            </a:r>
            <a:r>
              <a:rPr lang="en-US" sz="2000" dirty="0" smtClean="0"/>
              <a:t> </a:t>
            </a:r>
            <a:r>
              <a:rPr lang="en-US" sz="2000" dirty="0"/>
              <a:t>The Index made it </a:t>
            </a:r>
            <a:r>
              <a:rPr lang="en-US" sz="2000" dirty="0" smtClean="0"/>
              <a:t>easy to navigate videos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547550"/>
              </p:ext>
            </p:extLst>
          </p:nvPr>
        </p:nvGraphicFramePr>
        <p:xfrm>
          <a:off x="38100" y="1821597"/>
          <a:ext cx="441007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912481"/>
              </p:ext>
            </p:extLst>
          </p:nvPr>
        </p:nvGraphicFramePr>
        <p:xfrm>
          <a:off x="4419070" y="2133600"/>
          <a:ext cx="4734455" cy="37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800600" y="990599"/>
            <a:ext cx="426720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Q: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smtClean="0"/>
              <a:t>Index points separated a lecture into logical segments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685800"/>
          </a:xfrm>
        </p:spPr>
        <p:txBody>
          <a:bodyPr/>
          <a:lstStyle/>
          <a:p>
            <a:r>
              <a:rPr lang="en-US" b="1" dirty="0" smtClean="0"/>
              <a:t>Student Response: Search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1000" y="990599"/>
            <a:ext cx="396240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Q: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smtClean="0"/>
              <a:t>Search tool </a:t>
            </a:r>
            <a:r>
              <a:rPr lang="en-US" sz="2000" dirty="0"/>
              <a:t>made it </a:t>
            </a:r>
            <a:r>
              <a:rPr lang="en-US" sz="2000" dirty="0" smtClean="0"/>
              <a:t>easy to navigate videos</a:t>
            </a:r>
            <a:endParaRPr lang="en-US" sz="20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800600" y="990599"/>
            <a:ext cx="426720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Q: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smtClean="0"/>
              <a:t>Search tool helped me find the part of video I was looking for</a:t>
            </a:r>
            <a:endParaRPr lang="en-US" sz="2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128331"/>
              </p:ext>
            </p:extLst>
          </p:nvPr>
        </p:nvGraphicFramePr>
        <p:xfrm>
          <a:off x="1" y="2057400"/>
          <a:ext cx="4495800" cy="399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088255"/>
              </p:ext>
            </p:extLst>
          </p:nvPr>
        </p:nvGraphicFramePr>
        <p:xfrm>
          <a:off x="4800600" y="1828800"/>
          <a:ext cx="42544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88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Project Team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 smtClean="0"/>
              <a:t>CS Faculty:</a:t>
            </a:r>
            <a:r>
              <a:rPr lang="en-US" sz="1800" dirty="0" smtClean="0"/>
              <a:t> </a:t>
            </a:r>
            <a:r>
              <a:rPr lang="en-US" sz="1800" dirty="0" err="1" smtClean="0"/>
              <a:t>Zhigang</a:t>
            </a:r>
            <a:r>
              <a:rPr lang="en-US" sz="1800" dirty="0" smtClean="0"/>
              <a:t> Deng, Olin Johnson, Shishir Shah, </a:t>
            </a:r>
            <a:r>
              <a:rPr lang="en-US" sz="1800" b="1" dirty="0" smtClean="0"/>
              <a:t>J. </a:t>
            </a:r>
            <a:r>
              <a:rPr lang="en-US" sz="1800" b="1" dirty="0" err="1" smtClean="0"/>
              <a:t>Subhlok</a:t>
            </a:r>
            <a:endParaRPr lang="en-US" sz="1800" b="1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1800" b="1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 smtClean="0"/>
              <a:t>Students:</a:t>
            </a:r>
            <a:r>
              <a:rPr lang="en-US" sz="1800" dirty="0" smtClean="0"/>
              <a:t> </a:t>
            </a:r>
            <a:r>
              <a:rPr lang="en-US" sz="1800" dirty="0" err="1" smtClean="0"/>
              <a:t>Tayfun</a:t>
            </a:r>
            <a:r>
              <a:rPr lang="en-US" sz="1800" dirty="0" smtClean="0"/>
              <a:t> Tuna, </a:t>
            </a:r>
            <a:r>
              <a:rPr lang="en-US" sz="1800" dirty="0" err="1" smtClean="0"/>
              <a:t>Varun</a:t>
            </a:r>
            <a:r>
              <a:rPr lang="en-US" sz="1800" dirty="0" smtClean="0"/>
              <a:t> Varghese, </a:t>
            </a:r>
            <a:r>
              <a:rPr lang="en-US" sz="1800" dirty="0" err="1" smtClean="0"/>
              <a:t>Rucha</a:t>
            </a:r>
            <a:r>
              <a:rPr lang="en-US" sz="1800" dirty="0" smtClean="0"/>
              <a:t> </a:t>
            </a:r>
            <a:r>
              <a:rPr lang="en-US" sz="1800" dirty="0" err="1" smtClean="0"/>
              <a:t>Borgaonkar</a:t>
            </a:r>
            <a:r>
              <a:rPr lang="en-US" sz="1800" dirty="0" smtClean="0"/>
              <a:t>, </a:t>
            </a:r>
            <a:r>
              <a:rPr lang="en-US" sz="1800" dirty="0" err="1" smtClean="0"/>
              <a:t>Mahima</a:t>
            </a:r>
            <a:r>
              <a:rPr lang="en-US" sz="1800" dirty="0" smtClean="0"/>
              <a:t> Joshi </a:t>
            </a:r>
            <a:endParaRPr lang="en-US" sz="1800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 smtClean="0"/>
              <a:t>X-Students:</a:t>
            </a:r>
            <a:r>
              <a:rPr lang="en-US" sz="1800" dirty="0" smtClean="0"/>
              <a:t> J. Li, C. </a:t>
            </a:r>
            <a:r>
              <a:rPr lang="en-US" sz="1800" dirty="0" err="1" smtClean="0"/>
              <a:t>Yun</a:t>
            </a:r>
            <a:r>
              <a:rPr lang="en-US" sz="1800" dirty="0" smtClean="0"/>
              <a:t>, G. Bhatt, T. Tuna. A. </a:t>
            </a:r>
            <a:r>
              <a:rPr lang="en-US" sz="1800" dirty="0" err="1" smtClean="0"/>
              <a:t>Verma</a:t>
            </a:r>
            <a:r>
              <a:rPr lang="en-US" sz="1800" dirty="0" smtClean="0"/>
              <a:t>, R. </a:t>
            </a:r>
            <a:r>
              <a:rPr lang="en-US" sz="1800" dirty="0" err="1" smtClean="0"/>
              <a:t>Kushalnagar</a:t>
            </a:r>
            <a:endParaRPr lang="en-US" sz="1800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 smtClean="0"/>
              <a:t>NSMIT Staff:</a:t>
            </a:r>
            <a:r>
              <a:rPr lang="en-US" sz="1800" dirty="0" smtClean="0"/>
              <a:t> </a:t>
            </a:r>
            <a:r>
              <a:rPr lang="en-US" sz="1800" b="1" dirty="0" smtClean="0"/>
              <a:t>S. Baez-</a:t>
            </a:r>
            <a:r>
              <a:rPr lang="en-US" sz="1800" b="1" dirty="0" err="1" smtClean="0"/>
              <a:t>Franseschi</a:t>
            </a:r>
            <a:r>
              <a:rPr lang="en-US" sz="1800" dirty="0" smtClean="0"/>
              <a:t>,  </a:t>
            </a:r>
            <a:r>
              <a:rPr lang="en-US" sz="1800" dirty="0" err="1" smtClean="0"/>
              <a:t>Pradeep</a:t>
            </a:r>
            <a:r>
              <a:rPr lang="en-US" sz="1800" dirty="0" smtClean="0"/>
              <a:t> Krishnan, Andrea Arias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 smtClean="0"/>
              <a:t>Assessment:</a:t>
            </a:r>
            <a:r>
              <a:rPr lang="en-US" sz="1800" dirty="0" smtClean="0"/>
              <a:t> </a:t>
            </a:r>
            <a:r>
              <a:rPr lang="en-US" sz="1800" b="1" dirty="0" err="1" smtClean="0"/>
              <a:t>Lecia</a:t>
            </a:r>
            <a:r>
              <a:rPr lang="en-US" sz="1800" b="1" dirty="0" smtClean="0"/>
              <a:t> Barker (UT Austin),</a:t>
            </a:r>
            <a:r>
              <a:rPr lang="en-US" sz="1800" dirty="0" smtClean="0"/>
              <a:t> </a:t>
            </a:r>
            <a:r>
              <a:rPr lang="en-US" sz="1800" dirty="0" err="1" smtClean="0"/>
              <a:t>Yumei</a:t>
            </a:r>
            <a:r>
              <a:rPr lang="en-US" sz="1800" dirty="0" smtClean="0"/>
              <a:t> Liu, Erin Hodges (UH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b="1" dirty="0" smtClean="0"/>
              <a:t>Deployment</a:t>
            </a:r>
            <a:r>
              <a:rPr lang="en-US" sz="1800" b="1" dirty="0" smtClean="0"/>
              <a:t>, usage and assessment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i="1" dirty="0" smtClean="0"/>
              <a:t>      UH Computer </a:t>
            </a:r>
            <a:r>
              <a:rPr lang="en-US" sz="1800" i="1" dirty="0" smtClean="0"/>
              <a:t>Science, UH Geosciences</a:t>
            </a:r>
            <a:r>
              <a:rPr lang="en-US" sz="1800" dirty="0" smtClean="0"/>
              <a:t>, </a:t>
            </a:r>
            <a:r>
              <a:rPr lang="en-US" sz="1800" i="1" dirty="0" smtClean="0"/>
              <a:t>UH </a:t>
            </a:r>
            <a:r>
              <a:rPr lang="en-US" sz="1800" i="1" dirty="0" smtClean="0"/>
              <a:t>Biology and Biochemistry</a:t>
            </a:r>
            <a:r>
              <a:rPr lang="en-US" sz="1800" b="1" dirty="0" smtClean="0"/>
              <a:t> 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1800" i="1" dirty="0" smtClean="0"/>
              <a:t>UH Downtown</a:t>
            </a:r>
            <a:r>
              <a:rPr lang="en-US" sz="1800" b="1" i="1" dirty="0" smtClean="0"/>
              <a:t>    (Richard </a:t>
            </a:r>
            <a:r>
              <a:rPr lang="en-US" sz="1800" b="1" i="1" dirty="0" err="1" smtClean="0"/>
              <a:t>Alo</a:t>
            </a:r>
            <a:r>
              <a:rPr lang="en-US" sz="1800" b="1" i="1" dirty="0" smtClean="0"/>
              <a:t>), </a:t>
            </a:r>
            <a:r>
              <a:rPr lang="en-US" sz="1800" i="1" dirty="0" smtClean="0"/>
              <a:t>Texas </a:t>
            </a:r>
            <a:r>
              <a:rPr lang="en-US" sz="1800" i="1" dirty="0" smtClean="0"/>
              <a:t>School for the Deaf</a:t>
            </a:r>
            <a:r>
              <a:rPr lang="en-US" sz="1800" b="1" i="1" dirty="0" smtClean="0"/>
              <a:t>  (David Coco)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2000" b="1" dirty="0" smtClean="0"/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icsvideos.cs.uh.edu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jaspal@uh.edu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endParaRPr lang="en-US" sz="2000" b="1" dirty="0" smtClean="0"/>
          </a:p>
          <a:p>
            <a:pPr lvl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Many small and large projects for BS, MS or PhD students!</a:t>
            </a:r>
          </a:p>
        </p:txBody>
      </p:sp>
    </p:spTree>
    <p:extLst>
      <p:ext uri="{BB962C8B-B14F-4D97-AF65-F5344CB8AC3E}">
        <p14:creationId xmlns:p14="http://schemas.microsoft.com/office/powerpoint/2010/main" val="69205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685800"/>
          </a:xfrm>
        </p:spPr>
        <p:txBody>
          <a:bodyPr/>
          <a:lstStyle/>
          <a:p>
            <a:r>
              <a:rPr lang="en-US" sz="4000" b="1" dirty="0" smtClean="0"/>
              <a:t>Research Areas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SzTx/>
            </a:pPr>
            <a:r>
              <a:rPr lang="en-US" dirty="0" smtClean="0"/>
              <a:t>Parallel and Distributed Systems </a:t>
            </a:r>
          </a:p>
          <a:p>
            <a:pPr lvl="1">
              <a:buSzTx/>
              <a:buNone/>
            </a:pPr>
            <a:r>
              <a:rPr lang="en-US" sz="2400" b="1" dirty="0" smtClean="0"/>
              <a:t>Current focus</a:t>
            </a:r>
            <a:r>
              <a:rPr lang="en-US" sz="2400" dirty="0" smtClean="0"/>
              <a:t>: Reliable execution when failure/errors are routine (MTBF in minutes)</a:t>
            </a:r>
          </a:p>
          <a:p>
            <a:pPr lvl="1">
              <a:buSzTx/>
            </a:pPr>
            <a:r>
              <a:rPr lang="en-US" sz="2400" dirty="0" smtClean="0"/>
              <a:t>Very large scale systems (1000s of nodes)</a:t>
            </a:r>
          </a:p>
          <a:p>
            <a:pPr lvl="1">
              <a:buSzTx/>
            </a:pPr>
            <a:r>
              <a:rPr lang="en-US" sz="2400" dirty="0" smtClean="0"/>
              <a:t>Volunteer computing – 100s of ordinary PCs distributed around the world solving scientific problems</a:t>
            </a:r>
            <a:endParaRPr lang="en-US" sz="2400" dirty="0"/>
          </a:p>
          <a:p>
            <a:pPr marL="457200" lvl="1" indent="0">
              <a:buSzTx/>
              <a:buNone/>
            </a:pPr>
            <a:endParaRPr lang="en-US" sz="2800" b="1" dirty="0" smtClean="0"/>
          </a:p>
          <a:p>
            <a:pPr>
              <a:buSzTx/>
            </a:pPr>
            <a:r>
              <a:rPr lang="en-US" dirty="0" smtClean="0"/>
              <a:t>Educational Technologies</a:t>
            </a:r>
          </a:p>
          <a:p>
            <a:pPr lvl="1">
              <a:buSzTx/>
            </a:pPr>
            <a:r>
              <a:rPr lang="en-US" sz="2400" i="1" dirty="0" smtClean="0"/>
              <a:t>Indexed Captioned Searchable (ICS)  Videos</a:t>
            </a:r>
          </a:p>
          <a:p>
            <a:pPr>
              <a:buSzTx/>
              <a:buNone/>
            </a:pPr>
            <a:r>
              <a:rPr lang="en-US" sz="2800" i="1" dirty="0" smtClean="0"/>
              <a:t> 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7912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/>
              <a:t>Background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39725">
              <a:spcBef>
                <a:spcPts val="7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b="1" dirty="0" smtClean="0"/>
          </a:p>
          <a:p>
            <a:pPr>
              <a:buSzTx/>
            </a:pPr>
            <a:r>
              <a:rPr lang="en-US" sz="2800" dirty="0" smtClean="0"/>
              <a:t>Video medium is ubiquitous and growing for coursework</a:t>
            </a:r>
            <a:endParaRPr lang="en-US" sz="2400" dirty="0" smtClean="0"/>
          </a:p>
          <a:p>
            <a:pPr lvl="1">
              <a:buSzTx/>
            </a:pPr>
            <a:r>
              <a:rPr lang="en-US" dirty="0" smtClean="0"/>
              <a:t>MOOCS, iTunes </a:t>
            </a:r>
            <a:r>
              <a:rPr lang="en-US" dirty="0"/>
              <a:t>U</a:t>
            </a:r>
            <a:r>
              <a:rPr lang="en-US" dirty="0" smtClean="0"/>
              <a:t>, MIT Courseware, UH…</a:t>
            </a:r>
          </a:p>
          <a:p>
            <a:pPr lvl="1">
              <a:buSzTx/>
            </a:pPr>
            <a:r>
              <a:rPr lang="en-US" dirty="0" smtClean="0"/>
              <a:t>Supplement or replace lectures</a:t>
            </a:r>
          </a:p>
          <a:p>
            <a:pPr>
              <a:buSzTx/>
            </a:pPr>
            <a:r>
              <a:rPr lang="en-US" sz="2800" dirty="0">
                <a:solidFill>
                  <a:srgbClr val="CC3300"/>
                </a:solidFill>
              </a:rPr>
              <a:t>K</a:t>
            </a:r>
            <a:r>
              <a:rPr lang="en-US" sz="2800" dirty="0" smtClean="0">
                <a:solidFill>
                  <a:srgbClr val="CC3300"/>
                </a:solidFill>
              </a:rPr>
              <a:t>ey shortcoming of video format is the inability to quickly access content of interest</a:t>
            </a:r>
          </a:p>
          <a:p>
            <a:pPr lvl="1">
              <a:buSzTx/>
            </a:pPr>
            <a:r>
              <a:rPr lang="en-US" dirty="0" smtClean="0"/>
              <a:t>Loud and clear in surveys and interviews</a:t>
            </a:r>
          </a:p>
          <a:p>
            <a:pPr lvl="1">
              <a:buSzTx/>
            </a:pPr>
            <a:r>
              <a:rPr lang="en-US" dirty="0" smtClean="0"/>
              <a:t>Students wants answers to questions for review, not watch an hour long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/>
              <a:t>ICS Videos in a Nutshell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39725">
              <a:spcBef>
                <a:spcPts val="7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b="1" dirty="0" smtClean="0"/>
          </a:p>
          <a:p>
            <a:pPr>
              <a:buSzTx/>
            </a:pPr>
            <a:r>
              <a:rPr lang="en-US" sz="2800" b="1" dirty="0" smtClean="0">
                <a:solidFill>
                  <a:srgbClr val="CC3300"/>
                </a:solidFill>
              </a:rPr>
              <a:t>Custom video player that allows quick access to video content of interest</a:t>
            </a:r>
            <a:endParaRPr lang="en-US" sz="2800" b="1" i="1" dirty="0" smtClean="0">
              <a:solidFill>
                <a:srgbClr val="CC3300"/>
              </a:solidFill>
            </a:endParaRPr>
          </a:p>
          <a:p>
            <a:pPr lvl="1">
              <a:buSzTx/>
            </a:pPr>
            <a:endParaRPr lang="en-US" b="1" dirty="0" smtClean="0"/>
          </a:p>
          <a:p>
            <a:pPr lvl="1">
              <a:buSzTx/>
            </a:pPr>
            <a:r>
              <a:rPr lang="en-US" b="1" dirty="0" smtClean="0"/>
              <a:t>Indexing: </a:t>
            </a:r>
            <a:r>
              <a:rPr lang="en-US" dirty="0" smtClean="0"/>
              <a:t>Video divided into logical segments with clickable index points</a:t>
            </a:r>
          </a:p>
          <a:p>
            <a:pPr marL="457200" lvl="1" indent="0">
              <a:buSzTx/>
              <a:buNone/>
            </a:pPr>
            <a:endParaRPr lang="en-US" dirty="0" smtClean="0"/>
          </a:p>
          <a:p>
            <a:pPr lvl="1">
              <a:buSzTx/>
            </a:pPr>
            <a:r>
              <a:rPr lang="en-US" b="1" dirty="0" smtClean="0"/>
              <a:t> Search: </a:t>
            </a:r>
            <a:r>
              <a:rPr lang="en-US" dirty="0" smtClean="0"/>
              <a:t>Keyword search in video</a:t>
            </a:r>
          </a:p>
          <a:p>
            <a:pPr lvl="1">
              <a:buSzTx/>
            </a:pPr>
            <a:endParaRPr lang="en-US" dirty="0" smtClean="0"/>
          </a:p>
          <a:p>
            <a:pPr lvl="1">
              <a:buSzTx/>
            </a:pPr>
            <a:r>
              <a:rPr lang="en-US" b="1" dirty="0" smtClean="0"/>
              <a:t> Captioning: </a:t>
            </a:r>
            <a:r>
              <a:rPr lang="en-US" dirty="0" smtClean="0"/>
              <a:t>Scrolling captions for audio. </a:t>
            </a:r>
            <a:endParaRPr lang="en-US" sz="2800" b="1" i="1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/>
              <a:t>ICS Videos in a Nutshell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39725">
              <a:spcBef>
                <a:spcPts val="7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1" y="833770"/>
            <a:ext cx="7653337" cy="519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5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/>
              <a:t>Text </a:t>
            </a:r>
            <a:r>
              <a:rPr lang="en-US" sz="4000" b="1" dirty="0" smtClean="0"/>
              <a:t>Search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marL="0" indent="0">
              <a:buSzTx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User types a k</a:t>
            </a:r>
            <a:r>
              <a:rPr lang="en-US" sz="2800" i="1" dirty="0" smtClean="0">
                <a:solidFill>
                  <a:srgbClr val="C00000"/>
                </a:solidFill>
              </a:rPr>
              <a:t>eyword  -- </a:t>
            </a:r>
            <a:r>
              <a:rPr lang="en-US" sz="2800" dirty="0" smtClean="0">
                <a:solidFill>
                  <a:srgbClr val="C00000"/>
                </a:solidFill>
              </a:rPr>
              <a:t> all segments of the video that match are presented</a:t>
            </a:r>
          </a:p>
          <a:p>
            <a:pPr marL="0" indent="0">
              <a:buSzTx/>
              <a:buNone/>
            </a:pPr>
            <a:r>
              <a:rPr lang="en-US" sz="2800" u="sng" dirty="0" smtClean="0"/>
              <a:t>Challenges</a:t>
            </a:r>
            <a:r>
              <a:rPr lang="en-US" sz="2800" u="sng" dirty="0" smtClean="0"/>
              <a:t>: </a:t>
            </a:r>
            <a:endParaRPr lang="en-US" sz="2800" u="sng" dirty="0" smtClean="0"/>
          </a:p>
          <a:p>
            <a:pPr>
              <a:buSzTx/>
            </a:pPr>
            <a:r>
              <a:rPr lang="en-US" sz="2400" dirty="0" smtClean="0"/>
              <a:t>R</a:t>
            </a:r>
            <a:r>
              <a:rPr lang="en-US" sz="2400" dirty="0" smtClean="0"/>
              <a:t>ecognize </a:t>
            </a:r>
            <a:r>
              <a:rPr lang="en-US" sz="2400" dirty="0" smtClean="0"/>
              <a:t>text on video </a:t>
            </a:r>
            <a:r>
              <a:rPr lang="en-US" sz="2400" dirty="0" smtClean="0"/>
              <a:t>frame: </a:t>
            </a:r>
            <a:r>
              <a:rPr lang="en-US" sz="2400" dirty="0" smtClean="0"/>
              <a:t>OC</a:t>
            </a:r>
            <a:r>
              <a:rPr lang="en-US" sz="2400" dirty="0" smtClean="0">
                <a:solidFill>
                  <a:srgbClr val="000000"/>
                </a:solidFill>
              </a:rPr>
              <a:t>R 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nhanced with custom image transformations for text </a:t>
            </a:r>
            <a:r>
              <a:rPr lang="en-US" sz="2400" dirty="0" smtClean="0">
                <a:solidFill>
                  <a:srgbClr val="000000"/>
                </a:solidFill>
              </a:rPr>
              <a:t>recognition</a:t>
            </a:r>
          </a:p>
          <a:p>
            <a:pPr>
              <a:buSzTx/>
            </a:pPr>
            <a:r>
              <a:rPr lang="en-US" sz="2400" dirty="0" smtClean="0">
                <a:solidFill>
                  <a:srgbClr val="000000"/>
                </a:solidFill>
              </a:rPr>
              <a:t>Semantic search ?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14" name="Picture 46" descr="F:\COCR\pictures\examplesSegmentation\13inv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83006"/>
            <a:ext cx="1701800" cy="16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8" descr="F:\COCR\pictures\examplesSegmentation\13sisdilatation_1dilatation_2dilatation_3dilatation_4dilatation_5dilatation_6dilatation_6dilatation_6dilatation_7dilatation_7dilatation_7dilatation_7dilatation_7dilatation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83006"/>
            <a:ext cx="1698625" cy="16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7" descr="F:\COCR\pictures\examplesSegmentation\13sisdilatation_1dilatation_2dilatation_3dilatation_4dilatation_5dilatation_6dilatation_6dilatation_6dilatation_7dilatation_7dilatation_7dilatation_7dilatation_7dilatation_7EdgeDetector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783006"/>
            <a:ext cx="1663700" cy="16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3052762" y="4349108"/>
            <a:ext cx="1111250" cy="3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Inversion</a:t>
            </a:r>
          </a:p>
        </p:txBody>
      </p:sp>
      <p:sp>
        <p:nvSpPr>
          <p:cNvPr id="18" name="TextBox 51"/>
          <p:cNvSpPr txBox="1">
            <a:spLocks noChangeArrowheads="1"/>
          </p:cNvSpPr>
          <p:nvPr/>
        </p:nvSpPr>
        <p:spPr bwMode="auto">
          <a:xfrm>
            <a:off x="4992687" y="4360527"/>
            <a:ext cx="946150" cy="3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Dilation</a:t>
            </a:r>
          </a:p>
        </p:txBody>
      </p:sp>
      <p:sp>
        <p:nvSpPr>
          <p:cNvPr id="19" name="TextBox 52"/>
          <p:cNvSpPr txBox="1">
            <a:spLocks noChangeArrowheads="1"/>
          </p:cNvSpPr>
          <p:nvPr/>
        </p:nvSpPr>
        <p:spPr bwMode="auto">
          <a:xfrm>
            <a:off x="6408737" y="4360527"/>
            <a:ext cx="1746250" cy="3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Edge Detection</a:t>
            </a:r>
          </a:p>
        </p:txBody>
      </p:sp>
      <p:pic>
        <p:nvPicPr>
          <p:cNvPr id="20" name="Picture 45" descr="F:\COCR\pictures\examplesSegmentation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783006"/>
            <a:ext cx="1692275" cy="16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57"/>
          <p:cNvSpPr txBox="1">
            <a:spLocks noChangeArrowheads="1"/>
          </p:cNvSpPr>
          <p:nvPr/>
        </p:nvSpPr>
        <p:spPr bwMode="auto">
          <a:xfrm>
            <a:off x="920750" y="4349108"/>
            <a:ext cx="1670050" cy="3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Original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/>
              <a:t>Automatic </a:t>
            </a:r>
            <a:r>
              <a:rPr lang="en-US" sz="4000" b="1" dirty="0" smtClean="0"/>
              <a:t>Indexing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The video is presented as a series of clickable segments, each with a visual index </a:t>
            </a:r>
            <a:r>
              <a:rPr lang="en-US" sz="2800" dirty="0" smtClean="0">
                <a:solidFill>
                  <a:srgbClr val="C00000"/>
                </a:solidFill>
              </a:rPr>
              <a:t>frame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sz="2800" u="sng" dirty="0" smtClean="0"/>
              <a:t>Challenges</a:t>
            </a:r>
            <a:r>
              <a:rPr lang="en-US" sz="2800" u="sng" dirty="0" smtClean="0"/>
              <a:t>:</a:t>
            </a:r>
            <a:endParaRPr lang="en-US" sz="2800" u="sng" dirty="0" smtClean="0"/>
          </a:p>
          <a:p>
            <a:pPr>
              <a:lnSpc>
                <a:spcPct val="90000"/>
              </a:lnSpc>
              <a:buSzTx/>
            </a:pPr>
            <a:r>
              <a:rPr lang="en-US" sz="2400" dirty="0" smtClean="0"/>
              <a:t>Identify </a:t>
            </a:r>
            <a:r>
              <a:rPr lang="en-US" sz="2400" i="1" dirty="0" smtClean="0"/>
              <a:t>Topic Changes, </a:t>
            </a:r>
            <a:r>
              <a:rPr lang="en-US" sz="2400" dirty="0" smtClean="0"/>
              <a:t>beyond </a:t>
            </a:r>
            <a:r>
              <a:rPr lang="en-US" sz="2400" dirty="0" smtClean="0"/>
              <a:t>scene changes. Based on recognition and analysis of text patterns</a:t>
            </a:r>
          </a:p>
          <a:p>
            <a:pPr>
              <a:lnSpc>
                <a:spcPct val="90000"/>
              </a:lnSpc>
              <a:buSzTx/>
            </a:pPr>
            <a:r>
              <a:rPr lang="en-US" sz="2400" dirty="0" smtClean="0"/>
              <a:t>Combined with semantic and audio input ?</a:t>
            </a:r>
            <a:endParaRPr lang="en-US" sz="2400" dirty="0" smtClean="0"/>
          </a:p>
          <a:p>
            <a:pPr marL="990600" lvl="1" indent="-533400">
              <a:lnSpc>
                <a:spcPct val="90000"/>
              </a:lnSpc>
              <a:buSzTx/>
            </a:pPr>
            <a:endParaRPr lang="en-US" dirty="0" smtClean="0"/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95800"/>
            <a:ext cx="7467600" cy="1578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smtClean="0"/>
              <a:t>Text Captions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382000" cy="5410200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None/>
            </a:pPr>
            <a:r>
              <a:rPr lang="en-US" sz="2800" dirty="0" smtClean="0"/>
              <a:t>Video player supports captions:</a:t>
            </a:r>
          </a:p>
          <a:p>
            <a:pPr marL="609600" indent="-609600">
              <a:buSzTx/>
            </a:pPr>
            <a:r>
              <a:rPr lang="en-US" sz="2800" dirty="0" smtClean="0"/>
              <a:t>Semi-automatic caption generation employing speech recognition (YouTube)</a:t>
            </a:r>
          </a:p>
          <a:p>
            <a:pPr marL="609600" indent="-609600">
              <a:buSzTx/>
            </a:pPr>
            <a:r>
              <a:rPr lang="en-US" sz="2800" dirty="0" smtClean="0"/>
              <a:t>ICS Caption Editor for correcting captions manually</a:t>
            </a:r>
          </a:p>
          <a:p>
            <a:pPr marL="1009650" lvl="1" indent="-609600">
              <a:buSzTx/>
            </a:pPr>
            <a:r>
              <a:rPr lang="en-US" sz="2400" dirty="0" smtClean="0"/>
              <a:t>“Crowdsourcing” option</a:t>
            </a:r>
          </a:p>
          <a:p>
            <a:pPr marL="609600" indent="-609600">
              <a:buSzTx/>
            </a:pPr>
            <a:endParaRPr lang="en-US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smtClean="0"/>
              <a:t>Text Captions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990600"/>
            <a:ext cx="8858250" cy="57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Shar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Studen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Stude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591</Words>
  <Application>Microsoft Office PowerPoint</Application>
  <PresentationFormat>On-screen Show (4:3)</PresentationFormat>
  <Paragraphs>96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Verdana</vt:lpstr>
      <vt:lpstr>Wingdings</vt:lpstr>
      <vt:lpstr>Default Design</vt:lpstr>
      <vt:lpstr>Image</vt:lpstr>
      <vt:lpstr>Worksheet</vt:lpstr>
      <vt:lpstr>PowerPoint Presentation</vt:lpstr>
      <vt:lpstr>Research Areas</vt:lpstr>
      <vt:lpstr>Background</vt:lpstr>
      <vt:lpstr>ICS Videos in a Nutshell</vt:lpstr>
      <vt:lpstr>ICS Videos in a Nutshell</vt:lpstr>
      <vt:lpstr>Text Search</vt:lpstr>
      <vt:lpstr>Automatic Indexing</vt:lpstr>
      <vt:lpstr>Text Captions</vt:lpstr>
      <vt:lpstr>Text Captions</vt:lpstr>
      <vt:lpstr>Deployment and Experience</vt:lpstr>
      <vt:lpstr>PowerPoint Presentation</vt:lpstr>
      <vt:lpstr>Student Evaluation of Videos</vt:lpstr>
      <vt:lpstr>Videos as a Resource</vt:lpstr>
      <vt:lpstr>Student response: Indexing</vt:lpstr>
      <vt:lpstr>Student Response: Search</vt:lpstr>
      <vt:lpstr>Project Team</vt:lpstr>
    </vt:vector>
  </TitlesOfParts>
  <Company>CMS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Regional Knowledge in Spatial Dataset</dc:title>
  <dc:creator>SecurityLab</dc:creator>
  <cp:lastModifiedBy>jaspal</cp:lastModifiedBy>
  <cp:revision>520</cp:revision>
  <dcterms:created xsi:type="dcterms:W3CDTF">2007-02-16T00:28:42Z</dcterms:created>
  <dcterms:modified xsi:type="dcterms:W3CDTF">2013-09-06T05:10:49Z</dcterms:modified>
</cp:coreProperties>
</file>