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9" r:id="rId3"/>
    <p:sldId id="271" r:id="rId4"/>
    <p:sldId id="260" r:id="rId5"/>
    <p:sldId id="257" r:id="rId6"/>
    <p:sldId id="272" r:id="rId7"/>
    <p:sldId id="266" r:id="rId8"/>
    <p:sldId id="262" r:id="rId9"/>
    <p:sldId id="274" r:id="rId10"/>
    <p:sldId id="270" r:id="rId11"/>
    <p:sldId id="268" r:id="rId12"/>
    <p:sldId id="280" r:id="rId13"/>
    <p:sldId id="276" r:id="rId14"/>
    <p:sldId id="281" r:id="rId15"/>
    <p:sldId id="285" r:id="rId16"/>
    <p:sldId id="286" r:id="rId17"/>
    <p:sldId id="283" r:id="rId18"/>
    <p:sldId id="284" r:id="rId19"/>
    <p:sldId id="290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75"/>
    <p:restoredTop sz="94768"/>
  </p:normalViewPr>
  <p:slideViewPr>
    <p:cSldViewPr snapToGrid="0">
      <p:cViewPr>
        <p:scale>
          <a:sx n="85" d="100"/>
          <a:sy n="85" d="100"/>
        </p:scale>
        <p:origin x="14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D111B-CA8E-4AC8-84E5-F32E052623EE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9AB119-4E22-465D-98E6-DC62DEF86C96}">
      <dgm:prSet/>
      <dgm:spPr/>
      <dgm:t>
        <a:bodyPr/>
        <a:lstStyle/>
        <a:p>
          <a:r>
            <a:rPr lang="en-US"/>
            <a:t>EITM</a:t>
          </a:r>
        </a:p>
      </dgm:t>
    </dgm:pt>
    <dgm:pt modelId="{B0D04AE0-48F3-4DE8-A527-56319BB39B27}" type="parTrans" cxnId="{ADB09482-774F-4600-82E0-B2BA167B4249}">
      <dgm:prSet/>
      <dgm:spPr/>
      <dgm:t>
        <a:bodyPr/>
        <a:lstStyle/>
        <a:p>
          <a:endParaRPr lang="en-US"/>
        </a:p>
      </dgm:t>
    </dgm:pt>
    <dgm:pt modelId="{E798D36F-0F2C-475A-B981-5E0B33F2BCCF}" type="sibTrans" cxnId="{ADB09482-774F-4600-82E0-B2BA167B4249}">
      <dgm:prSet/>
      <dgm:spPr/>
      <dgm:t>
        <a:bodyPr/>
        <a:lstStyle/>
        <a:p>
          <a:endParaRPr lang="en-US"/>
        </a:p>
      </dgm:t>
    </dgm:pt>
    <dgm:pt modelId="{262E3436-8AD8-4AF2-A8F3-456C8804741A}">
      <dgm:prSet/>
      <dgm:spPr/>
      <dgm:t>
        <a:bodyPr/>
        <a:lstStyle/>
        <a:p>
          <a:r>
            <a:rPr lang="en-US"/>
            <a:t>Justice and injustice</a:t>
          </a:r>
        </a:p>
      </dgm:t>
    </dgm:pt>
    <dgm:pt modelId="{DCFAD825-9C8A-408E-AACC-C12A1AE8102E}" type="parTrans" cxnId="{F33ECB38-3257-4EBF-AFB4-149002F1011B}">
      <dgm:prSet/>
      <dgm:spPr/>
      <dgm:t>
        <a:bodyPr/>
        <a:lstStyle/>
        <a:p>
          <a:endParaRPr lang="en-US"/>
        </a:p>
      </dgm:t>
    </dgm:pt>
    <dgm:pt modelId="{5DF4F733-DFE8-477B-962E-BF71DB019D60}" type="sibTrans" cxnId="{F33ECB38-3257-4EBF-AFB4-149002F1011B}">
      <dgm:prSet/>
      <dgm:spPr/>
      <dgm:t>
        <a:bodyPr/>
        <a:lstStyle/>
        <a:p>
          <a:endParaRPr lang="en-US"/>
        </a:p>
      </dgm:t>
    </dgm:pt>
    <dgm:pt modelId="{9385D9DE-7845-49C8-940D-8751062061BA}">
      <dgm:prSet/>
      <dgm:spPr/>
      <dgm:t>
        <a:bodyPr/>
        <a:lstStyle/>
        <a:p>
          <a:r>
            <a:rPr lang="en-US"/>
            <a:t>Experimental design</a:t>
          </a:r>
        </a:p>
      </dgm:t>
    </dgm:pt>
    <dgm:pt modelId="{3C73F4C8-29AD-40CD-BC40-9ABF88A8247B}" type="parTrans" cxnId="{06BED3A3-B5C6-4D19-94BC-0DAACD52C311}">
      <dgm:prSet/>
      <dgm:spPr/>
      <dgm:t>
        <a:bodyPr/>
        <a:lstStyle/>
        <a:p>
          <a:endParaRPr lang="en-US"/>
        </a:p>
      </dgm:t>
    </dgm:pt>
    <dgm:pt modelId="{70B35C35-C01B-40CF-BC3D-EFB2741F7064}" type="sibTrans" cxnId="{06BED3A3-B5C6-4D19-94BC-0DAACD52C311}">
      <dgm:prSet/>
      <dgm:spPr/>
      <dgm:t>
        <a:bodyPr/>
        <a:lstStyle/>
        <a:p>
          <a:endParaRPr lang="en-US"/>
        </a:p>
      </dgm:t>
    </dgm:pt>
    <dgm:pt modelId="{50F0307C-FB6D-D044-B6E0-7114E643B040}" type="pres">
      <dgm:prSet presAssocID="{3FCD111B-CA8E-4AC8-84E5-F32E052623EE}" presName="linear" presStyleCnt="0">
        <dgm:presLayoutVars>
          <dgm:dir/>
          <dgm:animLvl val="lvl"/>
          <dgm:resizeHandles val="exact"/>
        </dgm:presLayoutVars>
      </dgm:prSet>
      <dgm:spPr/>
    </dgm:pt>
    <dgm:pt modelId="{3070DE41-2389-CF44-8076-81F2B14F4CB7}" type="pres">
      <dgm:prSet presAssocID="{CB9AB119-4E22-465D-98E6-DC62DEF86C96}" presName="parentLin" presStyleCnt="0"/>
      <dgm:spPr/>
    </dgm:pt>
    <dgm:pt modelId="{FBF8870E-15C9-F646-9242-6383F32308E4}" type="pres">
      <dgm:prSet presAssocID="{CB9AB119-4E22-465D-98E6-DC62DEF86C96}" presName="parentLeftMargin" presStyleLbl="node1" presStyleIdx="0" presStyleCnt="3"/>
      <dgm:spPr/>
    </dgm:pt>
    <dgm:pt modelId="{70B73219-ABFB-3B42-A039-75446C54A9E8}" type="pres">
      <dgm:prSet presAssocID="{CB9AB119-4E22-465D-98E6-DC62DEF86C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6EED6A-ACCF-7E4A-A1F6-EA89A7D91B0F}" type="pres">
      <dgm:prSet presAssocID="{CB9AB119-4E22-465D-98E6-DC62DEF86C96}" presName="negativeSpace" presStyleCnt="0"/>
      <dgm:spPr/>
    </dgm:pt>
    <dgm:pt modelId="{3AF57515-D774-6246-A0B3-E16B40B8665A}" type="pres">
      <dgm:prSet presAssocID="{CB9AB119-4E22-465D-98E6-DC62DEF86C96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  <dgm:pt modelId="{6A989DC9-F2E4-4D41-B87A-E5D72866A08E}" type="pres">
      <dgm:prSet presAssocID="{E798D36F-0F2C-475A-B981-5E0B33F2BCCF}" presName="spaceBetweenRectangles" presStyleCnt="0"/>
      <dgm:spPr/>
    </dgm:pt>
    <dgm:pt modelId="{C39C745E-67BB-3047-97F7-C9435FBECE16}" type="pres">
      <dgm:prSet presAssocID="{262E3436-8AD8-4AF2-A8F3-456C8804741A}" presName="parentLin" presStyleCnt="0"/>
      <dgm:spPr/>
    </dgm:pt>
    <dgm:pt modelId="{0378F2B7-F2B3-0641-890F-B84A99E05EBC}" type="pres">
      <dgm:prSet presAssocID="{262E3436-8AD8-4AF2-A8F3-456C8804741A}" presName="parentLeftMargin" presStyleLbl="node1" presStyleIdx="0" presStyleCnt="3"/>
      <dgm:spPr/>
    </dgm:pt>
    <dgm:pt modelId="{3F898BA9-49B6-564A-9F8E-35CB9822B62A}" type="pres">
      <dgm:prSet presAssocID="{262E3436-8AD8-4AF2-A8F3-456C880474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1B4D87-915E-1C40-90D7-D46FB6443972}" type="pres">
      <dgm:prSet presAssocID="{262E3436-8AD8-4AF2-A8F3-456C8804741A}" presName="negativeSpace" presStyleCnt="0"/>
      <dgm:spPr/>
    </dgm:pt>
    <dgm:pt modelId="{CCC073A2-2ECD-6348-BA51-2B002BA3D2E4}" type="pres">
      <dgm:prSet presAssocID="{262E3436-8AD8-4AF2-A8F3-456C8804741A}" presName="childText" presStyleLbl="conFgAcc1" presStyleIdx="1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  <dgm:pt modelId="{B4AFE912-D545-9947-AD1C-EDFE775607D8}" type="pres">
      <dgm:prSet presAssocID="{5DF4F733-DFE8-477B-962E-BF71DB019D60}" presName="spaceBetweenRectangles" presStyleCnt="0"/>
      <dgm:spPr/>
    </dgm:pt>
    <dgm:pt modelId="{64623EAD-66E4-9041-84D0-227482BF8871}" type="pres">
      <dgm:prSet presAssocID="{9385D9DE-7845-49C8-940D-8751062061BA}" presName="parentLin" presStyleCnt="0"/>
      <dgm:spPr/>
    </dgm:pt>
    <dgm:pt modelId="{3FFFA3C4-C011-4B47-BC50-124249DF6B92}" type="pres">
      <dgm:prSet presAssocID="{9385D9DE-7845-49C8-940D-8751062061BA}" presName="parentLeftMargin" presStyleLbl="node1" presStyleIdx="1" presStyleCnt="3"/>
      <dgm:spPr/>
    </dgm:pt>
    <dgm:pt modelId="{DB935DE4-9DB0-B04F-9825-3EFCBC3234B3}" type="pres">
      <dgm:prSet presAssocID="{9385D9DE-7845-49C8-940D-8751062061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76896D-90D1-094B-9692-5CD184A98E84}" type="pres">
      <dgm:prSet presAssocID="{9385D9DE-7845-49C8-940D-8751062061BA}" presName="negativeSpace" presStyleCnt="0"/>
      <dgm:spPr/>
    </dgm:pt>
    <dgm:pt modelId="{337A2963-825A-BA45-A5DC-72A0F9AB76EC}" type="pres">
      <dgm:prSet presAssocID="{9385D9DE-7845-49C8-940D-8751062061BA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</dgm:ptLst>
  <dgm:cxnLst>
    <dgm:cxn modelId="{DA070726-EB87-D949-BCB1-35398C818740}" type="presOf" srcId="{CB9AB119-4E22-465D-98E6-DC62DEF86C96}" destId="{FBF8870E-15C9-F646-9242-6383F32308E4}" srcOrd="0" destOrd="0" presId="urn:microsoft.com/office/officeart/2005/8/layout/list1"/>
    <dgm:cxn modelId="{D40EBC32-7317-6243-B17B-B90979651DF8}" type="presOf" srcId="{262E3436-8AD8-4AF2-A8F3-456C8804741A}" destId="{3F898BA9-49B6-564A-9F8E-35CB9822B62A}" srcOrd="1" destOrd="0" presId="urn:microsoft.com/office/officeart/2005/8/layout/list1"/>
    <dgm:cxn modelId="{F33ECB38-3257-4EBF-AFB4-149002F1011B}" srcId="{3FCD111B-CA8E-4AC8-84E5-F32E052623EE}" destId="{262E3436-8AD8-4AF2-A8F3-456C8804741A}" srcOrd="1" destOrd="0" parTransId="{DCFAD825-9C8A-408E-AACC-C12A1AE8102E}" sibTransId="{5DF4F733-DFE8-477B-962E-BF71DB019D60}"/>
    <dgm:cxn modelId="{C6D01C4D-2EDB-B948-87D1-7CDB53420FBD}" type="presOf" srcId="{9385D9DE-7845-49C8-940D-8751062061BA}" destId="{DB935DE4-9DB0-B04F-9825-3EFCBC3234B3}" srcOrd="1" destOrd="0" presId="urn:microsoft.com/office/officeart/2005/8/layout/list1"/>
    <dgm:cxn modelId="{ADB09482-774F-4600-82E0-B2BA167B4249}" srcId="{3FCD111B-CA8E-4AC8-84E5-F32E052623EE}" destId="{CB9AB119-4E22-465D-98E6-DC62DEF86C96}" srcOrd="0" destOrd="0" parTransId="{B0D04AE0-48F3-4DE8-A527-56319BB39B27}" sibTransId="{E798D36F-0F2C-475A-B981-5E0B33F2BCCF}"/>
    <dgm:cxn modelId="{06BED3A3-B5C6-4D19-94BC-0DAACD52C311}" srcId="{3FCD111B-CA8E-4AC8-84E5-F32E052623EE}" destId="{9385D9DE-7845-49C8-940D-8751062061BA}" srcOrd="2" destOrd="0" parTransId="{3C73F4C8-29AD-40CD-BC40-9ABF88A8247B}" sibTransId="{70B35C35-C01B-40CF-BC3D-EFB2741F7064}"/>
    <dgm:cxn modelId="{E397F8A3-2592-0847-B74A-56943A06407B}" type="presOf" srcId="{CB9AB119-4E22-465D-98E6-DC62DEF86C96}" destId="{70B73219-ABFB-3B42-A039-75446C54A9E8}" srcOrd="1" destOrd="0" presId="urn:microsoft.com/office/officeart/2005/8/layout/list1"/>
    <dgm:cxn modelId="{8A9C08D4-69CB-844E-A6F4-42D02374B871}" type="presOf" srcId="{9385D9DE-7845-49C8-940D-8751062061BA}" destId="{3FFFA3C4-C011-4B47-BC50-124249DF6B92}" srcOrd="0" destOrd="0" presId="urn:microsoft.com/office/officeart/2005/8/layout/list1"/>
    <dgm:cxn modelId="{57C5FAD9-206A-5C46-BE5B-E43C0FF432D2}" type="presOf" srcId="{3FCD111B-CA8E-4AC8-84E5-F32E052623EE}" destId="{50F0307C-FB6D-D044-B6E0-7114E643B040}" srcOrd="0" destOrd="0" presId="urn:microsoft.com/office/officeart/2005/8/layout/list1"/>
    <dgm:cxn modelId="{EBF072E2-7E0B-2842-B005-3D5B73AA8DE1}" type="presOf" srcId="{262E3436-8AD8-4AF2-A8F3-456C8804741A}" destId="{0378F2B7-F2B3-0641-890F-B84A99E05EBC}" srcOrd="0" destOrd="0" presId="urn:microsoft.com/office/officeart/2005/8/layout/list1"/>
    <dgm:cxn modelId="{D1B47B6F-42DE-6246-9753-1A8CB66DC152}" type="presParOf" srcId="{50F0307C-FB6D-D044-B6E0-7114E643B040}" destId="{3070DE41-2389-CF44-8076-81F2B14F4CB7}" srcOrd="0" destOrd="0" presId="urn:microsoft.com/office/officeart/2005/8/layout/list1"/>
    <dgm:cxn modelId="{3ABB72A3-BFE5-7A4F-92E6-E6EE971EAF7B}" type="presParOf" srcId="{3070DE41-2389-CF44-8076-81F2B14F4CB7}" destId="{FBF8870E-15C9-F646-9242-6383F32308E4}" srcOrd="0" destOrd="0" presId="urn:microsoft.com/office/officeart/2005/8/layout/list1"/>
    <dgm:cxn modelId="{34AB8EFE-A2C1-5E41-9CCF-3817229F4E5C}" type="presParOf" srcId="{3070DE41-2389-CF44-8076-81F2B14F4CB7}" destId="{70B73219-ABFB-3B42-A039-75446C54A9E8}" srcOrd="1" destOrd="0" presId="urn:microsoft.com/office/officeart/2005/8/layout/list1"/>
    <dgm:cxn modelId="{38D65EEE-8680-504D-AF1B-49BC004BC62A}" type="presParOf" srcId="{50F0307C-FB6D-D044-B6E0-7114E643B040}" destId="{466EED6A-ACCF-7E4A-A1F6-EA89A7D91B0F}" srcOrd="1" destOrd="0" presId="urn:microsoft.com/office/officeart/2005/8/layout/list1"/>
    <dgm:cxn modelId="{F1625214-7AB7-1045-B022-0AD9D3B2C22C}" type="presParOf" srcId="{50F0307C-FB6D-D044-B6E0-7114E643B040}" destId="{3AF57515-D774-6246-A0B3-E16B40B8665A}" srcOrd="2" destOrd="0" presId="urn:microsoft.com/office/officeart/2005/8/layout/list1"/>
    <dgm:cxn modelId="{DE0B4F71-F284-7441-9CCE-F1A94A9D484B}" type="presParOf" srcId="{50F0307C-FB6D-D044-B6E0-7114E643B040}" destId="{6A989DC9-F2E4-4D41-B87A-E5D72866A08E}" srcOrd="3" destOrd="0" presId="urn:microsoft.com/office/officeart/2005/8/layout/list1"/>
    <dgm:cxn modelId="{C68FD388-0808-F24F-A6B1-99F32A0B4BA9}" type="presParOf" srcId="{50F0307C-FB6D-D044-B6E0-7114E643B040}" destId="{C39C745E-67BB-3047-97F7-C9435FBECE16}" srcOrd="4" destOrd="0" presId="urn:microsoft.com/office/officeart/2005/8/layout/list1"/>
    <dgm:cxn modelId="{2E854656-853C-EC40-8675-452A3E4537C9}" type="presParOf" srcId="{C39C745E-67BB-3047-97F7-C9435FBECE16}" destId="{0378F2B7-F2B3-0641-890F-B84A99E05EBC}" srcOrd="0" destOrd="0" presId="urn:microsoft.com/office/officeart/2005/8/layout/list1"/>
    <dgm:cxn modelId="{4E3AC9A9-3583-4A47-BAA6-7FD83F6DECD3}" type="presParOf" srcId="{C39C745E-67BB-3047-97F7-C9435FBECE16}" destId="{3F898BA9-49B6-564A-9F8E-35CB9822B62A}" srcOrd="1" destOrd="0" presId="urn:microsoft.com/office/officeart/2005/8/layout/list1"/>
    <dgm:cxn modelId="{3F77B86D-1369-D646-BBA0-DEC85AB31777}" type="presParOf" srcId="{50F0307C-FB6D-D044-B6E0-7114E643B040}" destId="{9D1B4D87-915E-1C40-90D7-D46FB6443972}" srcOrd="5" destOrd="0" presId="urn:microsoft.com/office/officeart/2005/8/layout/list1"/>
    <dgm:cxn modelId="{9276D28D-6FF6-BC46-8CD0-00F951A09D79}" type="presParOf" srcId="{50F0307C-FB6D-D044-B6E0-7114E643B040}" destId="{CCC073A2-2ECD-6348-BA51-2B002BA3D2E4}" srcOrd="6" destOrd="0" presId="urn:microsoft.com/office/officeart/2005/8/layout/list1"/>
    <dgm:cxn modelId="{DE86D6B8-2C5C-1240-9B55-2D85A77BD334}" type="presParOf" srcId="{50F0307C-FB6D-D044-B6E0-7114E643B040}" destId="{B4AFE912-D545-9947-AD1C-EDFE775607D8}" srcOrd="7" destOrd="0" presId="urn:microsoft.com/office/officeart/2005/8/layout/list1"/>
    <dgm:cxn modelId="{89609A8A-DC83-D943-B0CB-FB2E94303BA5}" type="presParOf" srcId="{50F0307C-FB6D-D044-B6E0-7114E643B040}" destId="{64623EAD-66E4-9041-84D0-227482BF8871}" srcOrd="8" destOrd="0" presId="urn:microsoft.com/office/officeart/2005/8/layout/list1"/>
    <dgm:cxn modelId="{B5BF8C38-F1C2-694A-AD9E-8A3E7DD2637B}" type="presParOf" srcId="{64623EAD-66E4-9041-84D0-227482BF8871}" destId="{3FFFA3C4-C011-4B47-BC50-124249DF6B92}" srcOrd="0" destOrd="0" presId="urn:microsoft.com/office/officeart/2005/8/layout/list1"/>
    <dgm:cxn modelId="{1A6E3FD6-AFF8-A74F-AFE8-6643DCF8BD93}" type="presParOf" srcId="{64623EAD-66E4-9041-84D0-227482BF8871}" destId="{DB935DE4-9DB0-B04F-9825-3EFCBC3234B3}" srcOrd="1" destOrd="0" presId="urn:microsoft.com/office/officeart/2005/8/layout/list1"/>
    <dgm:cxn modelId="{68047BB0-1916-5D41-BBA2-C3DDF7AB4669}" type="presParOf" srcId="{50F0307C-FB6D-D044-B6E0-7114E643B040}" destId="{CD76896D-90D1-094B-9692-5CD184A98E84}" srcOrd="9" destOrd="0" presId="urn:microsoft.com/office/officeart/2005/8/layout/list1"/>
    <dgm:cxn modelId="{35D954F8-789C-6F44-A8EE-B4B879277ECB}" type="presParOf" srcId="{50F0307C-FB6D-D044-B6E0-7114E643B040}" destId="{337A2963-825A-BA45-A5DC-72A0F9AB76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57515-D774-6246-A0B3-E16B40B8665A}">
      <dsp:nvSpPr>
        <dsp:cNvPr id="0" name=""/>
        <dsp:cNvSpPr/>
      </dsp:nvSpPr>
      <dsp:spPr>
        <a:xfrm>
          <a:off x="0" y="855499"/>
          <a:ext cx="6666833" cy="932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73219-ABFB-3B42-A039-75446C54A9E8}">
      <dsp:nvSpPr>
        <dsp:cNvPr id="0" name=""/>
        <dsp:cNvSpPr/>
      </dsp:nvSpPr>
      <dsp:spPr>
        <a:xfrm>
          <a:off x="333341" y="309379"/>
          <a:ext cx="4666783" cy="1092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EITM</a:t>
          </a:r>
        </a:p>
      </dsp:txBody>
      <dsp:txXfrm>
        <a:off x="386660" y="362698"/>
        <a:ext cx="4560145" cy="985602"/>
      </dsp:txXfrm>
    </dsp:sp>
    <dsp:sp modelId="{CCC073A2-2ECD-6348-BA51-2B002BA3D2E4}">
      <dsp:nvSpPr>
        <dsp:cNvPr id="0" name=""/>
        <dsp:cNvSpPr/>
      </dsp:nvSpPr>
      <dsp:spPr>
        <a:xfrm>
          <a:off x="0" y="2533819"/>
          <a:ext cx="6666833" cy="932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98BA9-49B6-564A-9F8E-35CB9822B62A}">
      <dsp:nvSpPr>
        <dsp:cNvPr id="0" name=""/>
        <dsp:cNvSpPr/>
      </dsp:nvSpPr>
      <dsp:spPr>
        <a:xfrm>
          <a:off x="333341" y="1987699"/>
          <a:ext cx="4666783" cy="10922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Justice and injustice</a:t>
          </a:r>
        </a:p>
      </dsp:txBody>
      <dsp:txXfrm>
        <a:off x="386660" y="2041018"/>
        <a:ext cx="4560145" cy="985602"/>
      </dsp:txXfrm>
    </dsp:sp>
    <dsp:sp modelId="{337A2963-825A-BA45-A5DC-72A0F9AB76EC}">
      <dsp:nvSpPr>
        <dsp:cNvPr id="0" name=""/>
        <dsp:cNvSpPr/>
      </dsp:nvSpPr>
      <dsp:spPr>
        <a:xfrm>
          <a:off x="0" y="4212140"/>
          <a:ext cx="6666833" cy="932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5DE4-9DB0-B04F-9825-3EFCBC3234B3}">
      <dsp:nvSpPr>
        <dsp:cNvPr id="0" name=""/>
        <dsp:cNvSpPr/>
      </dsp:nvSpPr>
      <dsp:spPr>
        <a:xfrm>
          <a:off x="333341" y="3666020"/>
          <a:ext cx="4666783" cy="10922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Experimental design</a:t>
          </a:r>
        </a:p>
      </dsp:txBody>
      <dsp:txXfrm>
        <a:off x="386660" y="3719339"/>
        <a:ext cx="4560145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3588-850B-A14F-AFED-4AC719B7CFD9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F856-4F0E-9C44-8196-479A5EAEF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8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– one of the most influential works of Twentieth Century philosophy; justice as fairness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F856-4F0E-9C44-8196-479A5EAEFA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F22F-A153-22DA-BEF0-5941607B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8E932-18BE-0231-9F33-2503B15FE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F78D5-A183-5BED-7FA1-33DD99888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3ECE6-DF1B-630D-4089-4C634B6A0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F856-4F0E-9C44-8196-479A5EAEF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Broadly related to question of “how much equality do people want?  Or how much inequality will people accept or tolerate?”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F856-4F0E-9C44-8196-479A5EAEFA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4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E727-57FD-FDD6-9CA9-23600E932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E458A-A0CD-0B15-F6AA-501B49937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F97D8-7D5D-AE07-1A03-B862C1B40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F0596-A451-8B75-FA39-EAD27FCA5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F856-4F0E-9C44-8196-479A5EAEFA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4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F856-4F0E-9C44-8196-479A5EAEFA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A301E-66EE-DD0A-EEBC-562431532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7B7C1-884F-3D41-3FE5-7CBB60DEA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76A1A-8F9F-0824-042E-54EFD1D89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probability of winning proportional to tasks completed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95E8B-5525-FCAE-AB56-3219DB861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F856-4F0E-9C44-8196-479A5EAEFA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83927-D05E-247D-5E81-3E8D56F9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08AFE-67C1-43ED-8F15-E7820BB27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7C666-9EC5-F60A-915B-4675067CD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probability of winning proportional to tasks completed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0B0E-CE92-D209-4103-5725B49E4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F856-4F0E-9C44-8196-479A5EAEFA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6B0D-F046-110E-2DD8-29B291EF1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21864-D9A6-C623-3008-71C7894DC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D9D49-4305-7F8F-016C-D9802AA9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E001-A388-22E3-A56B-38803FE9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D1F5-E707-2A5F-9BEF-D8341DE3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C47E-F9C9-6964-4029-647852BB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33590-73BF-3CA1-F581-4DAB87D1E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F604-052D-87D6-624C-812CC7E6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9261-5EF9-31AF-0BCB-D15CEFD9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964F-F38C-0DD9-47AE-3B0AE060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DE432-6005-52C0-9882-945CB94C8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EC2E6-EA82-DF65-13DE-48443CB44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42646-A06F-D3E1-3C75-0CA3FE87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16F9-AB62-F924-8D0C-CA8027EB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109C5-577A-F7EA-FC90-BB48B230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3100-D059-6F48-BE00-CE27D676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731E-9BCF-E2FF-22BD-30E794C3B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ACB4-BA00-3CF9-582C-DE69176A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7A79-B9D7-3FBA-3DA6-F8AEDDA8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DC5D8-A1FD-9A5F-31C8-3D0045E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6798-294D-9C12-33B0-749DC2AE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03D75-348D-68BF-280A-A78685787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A0CB2-90CB-ED8C-C431-87F3F69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42ADF-A6C2-1AE6-B087-1B65CC3F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BC0F-967C-9E55-0AB0-20425F87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7954-822C-1AB7-45CD-C716FF70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8984-F05A-FB16-B95C-D60934C72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5B456-136B-43A4-B075-07CACAA83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E24C2-56BA-2372-CD3F-5D981D6A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4F04E-76F9-ECA7-87A1-BCAF43BA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6367B-5060-4A83-A162-506854B2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4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A954-8776-9872-55B6-EC0F26A6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FCD06-3C82-C4FC-47EC-4F022EAEF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1E531-52FF-25D9-ABE5-BC08D945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D7FA3-0243-441B-A3A1-11EF106A2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A94F7-B796-F2B5-05C9-16946A22C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E0B79-620B-902A-512C-27528F89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CE268-890D-60CB-8B06-17359045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F800C-2E0A-18FF-F8A3-7F3DA42E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4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1A94-8282-24F8-DE68-9BB61EB8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2D0C6-07A9-8827-1CC1-9A12539E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37585-B7C5-4DC3-BC34-C2F96CFC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C6666-457D-75BB-20FB-09ECD46D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12F34-7CFE-6957-06EF-CD11C1EA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B56B0-39DE-2239-7087-A1136D6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9FB99-BD97-5875-8BA5-7CD46B18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2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8AD2-4A4D-6B32-36AF-F6141A5E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102C-4074-EDAD-8C76-141CFB01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2926-767D-4403-5BF6-FF75E9918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3F3F2-3F83-762C-2E5F-0F3FB276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A83BF-5F1A-8C52-8D9A-F5CABCBE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1DF4C-8513-1FC1-72A3-ED2B827B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842F-31E8-9DA7-88C3-C23C011A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C60BF-A6A5-9DEE-3DE1-1292F27E2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95834-5798-7087-94A5-F076B3224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67E51-F0C4-9A55-6F5F-96CE70AC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4A076-9B11-F72E-59DF-F6C98031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C0865-11B7-4FB3-E33E-F9EF4660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701D8-9786-C8A9-0A65-27187D8F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FEE5E-18EC-38EF-4F60-B0F5C1D10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156B-B092-93DD-2F76-C2F568D46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C3E3E-88EA-8944-A540-D11B8AAB9F9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009D4-442B-9ED4-A6B5-F34DBC0D6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8934-F7F3-EF4B-F668-C37BD90E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8EE80-A07E-8A4A-89F3-6731380A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B382-576F-B19E-35C7-BA3B0DAC1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0562"/>
          </a:xfrm>
        </p:spPr>
        <p:txBody>
          <a:bodyPr/>
          <a:lstStyle/>
          <a:p>
            <a:r>
              <a:rPr lang="en-US" dirty="0"/>
              <a:t>Justice, Injustice, and History: An EITM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9B20C-A4BE-9485-F572-19EC012A8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3713"/>
            <a:ext cx="9144000" cy="2467125"/>
          </a:xfrm>
        </p:spPr>
        <p:txBody>
          <a:bodyPr>
            <a:normAutofit fontScale="92500" lnSpcReduction="20000"/>
          </a:bodyPr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Jonathan Woon</a:t>
            </a:r>
            <a:b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University of Pittsburgh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en-US" sz="24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b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EITM Conference &amp; Francisco Cantú Memorial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University of Houston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March 28,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2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4962-511F-70CD-5C81-F0D038EF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CA55-2702-A5B5-D39D-75CB59021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People are more likely to choose </a:t>
            </a:r>
          </a:p>
          <a:p>
            <a:pPr marL="0" indent="0" algn="ctr">
              <a:buNone/>
            </a:pPr>
            <a:r>
              <a:rPr lang="en-US" sz="3200" dirty="0"/>
              <a:t>fairer institutions when they are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aware of history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aware of privilege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5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A004-F7D8-0697-3A2F-6699CB32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18D5-0E47-0B5F-A38F-32F827238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institutional rules instead of distribution of wealth</a:t>
            </a:r>
          </a:p>
          <a:p>
            <a:endParaRPr lang="en-US" dirty="0"/>
          </a:p>
          <a:p>
            <a:r>
              <a:rPr lang="en-US" dirty="0"/>
              <a:t>Vary awareness of sources of injustice: history, privilege</a:t>
            </a:r>
          </a:p>
          <a:p>
            <a:endParaRPr lang="en-US" dirty="0"/>
          </a:p>
          <a:p>
            <a:r>
              <a:rPr lang="en-US" dirty="0"/>
              <a:t>Stylized model (representation) of a non-ideal world</a:t>
            </a:r>
          </a:p>
        </p:txBody>
      </p:sp>
    </p:spTree>
    <p:extLst>
      <p:ext uri="{BB962C8B-B14F-4D97-AF65-F5344CB8AC3E}">
        <p14:creationId xmlns:p14="http://schemas.microsoft.com/office/powerpoint/2010/main" val="347714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36C8-416E-75A5-8FB6-B2A90C4D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D9A7D-F694-50CB-0F90-950F7E6A9BF6}"/>
              </a:ext>
            </a:extLst>
          </p:cNvPr>
          <p:cNvSpPr txBox="1"/>
          <p:nvPr/>
        </p:nvSpPr>
        <p:spPr>
          <a:xfrm>
            <a:off x="7554924" y="920209"/>
            <a:ext cx="18689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Pre-history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5222F-BD1C-7BE3-B356-E15EB53EB8A3}"/>
              </a:ext>
            </a:extLst>
          </p:cNvPr>
          <p:cNvSpPr txBox="1"/>
          <p:nvPr/>
        </p:nvSpPr>
        <p:spPr>
          <a:xfrm>
            <a:off x="6758648" y="2140185"/>
            <a:ext cx="34615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Historical 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AF1B6-D93D-6712-163D-C15A4A15DF08}"/>
              </a:ext>
            </a:extLst>
          </p:cNvPr>
          <p:cNvSpPr txBox="1"/>
          <p:nvPr/>
        </p:nvSpPr>
        <p:spPr>
          <a:xfrm>
            <a:off x="6906541" y="3360161"/>
            <a:ext cx="31657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Institutional choice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9A140-FD27-6D6D-2109-474B5CC4FEC9}"/>
              </a:ext>
            </a:extLst>
          </p:cNvPr>
          <p:cNvSpPr txBox="1"/>
          <p:nvPr/>
        </p:nvSpPr>
        <p:spPr>
          <a:xfrm>
            <a:off x="6387264" y="4580137"/>
            <a:ext cx="42042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Contemporary 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56E8A-5969-12E5-D32A-A79228358118}"/>
              </a:ext>
            </a:extLst>
          </p:cNvPr>
          <p:cNvSpPr txBox="1"/>
          <p:nvPr/>
        </p:nvSpPr>
        <p:spPr>
          <a:xfrm>
            <a:off x="7137982" y="5800115"/>
            <a:ext cx="27028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Payoffs received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74D2698-ED59-6343-6BBF-3FD92504964A}"/>
              </a:ext>
            </a:extLst>
          </p:cNvPr>
          <p:cNvSpPr/>
          <p:nvPr/>
        </p:nvSpPr>
        <p:spPr>
          <a:xfrm>
            <a:off x="8372976" y="1544469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360C3CC-4F78-D3D2-1B6F-F9851B62E38D}"/>
              </a:ext>
            </a:extLst>
          </p:cNvPr>
          <p:cNvSpPr/>
          <p:nvPr/>
        </p:nvSpPr>
        <p:spPr>
          <a:xfrm>
            <a:off x="8372976" y="2764445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8D44854-F106-D05C-9FD1-3CC95EA03778}"/>
              </a:ext>
            </a:extLst>
          </p:cNvPr>
          <p:cNvSpPr/>
          <p:nvPr/>
        </p:nvSpPr>
        <p:spPr>
          <a:xfrm>
            <a:off x="8372976" y="3984421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1CE6B15-51D6-9F39-4CC3-104A38883C67}"/>
              </a:ext>
            </a:extLst>
          </p:cNvPr>
          <p:cNvSpPr/>
          <p:nvPr/>
        </p:nvSpPr>
        <p:spPr>
          <a:xfrm>
            <a:off x="8372976" y="5204397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08F6EA-1C20-BA37-4D9A-9CE3DCD31BC2}"/>
              </a:ext>
            </a:extLst>
          </p:cNvPr>
          <p:cNvSpPr txBox="1"/>
          <p:nvPr/>
        </p:nvSpPr>
        <p:spPr>
          <a:xfrm>
            <a:off x="1285126" y="3175494"/>
            <a:ext cx="3764620" cy="89255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Information treatments</a:t>
            </a:r>
          </a:p>
          <a:p>
            <a:pPr algn="ctr"/>
            <a:r>
              <a:rPr lang="en-US" sz="2400" dirty="0"/>
              <a:t>history x privilege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47D72CD-C636-5B44-7AB5-8419D4447FE9}"/>
              </a:ext>
            </a:extLst>
          </p:cNvPr>
          <p:cNvSpPr/>
          <p:nvPr/>
        </p:nvSpPr>
        <p:spPr>
          <a:xfrm>
            <a:off x="5426770" y="3524310"/>
            <a:ext cx="1102747" cy="19492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40D3-5D1D-8A90-11B7-3BDED209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A30C-5B17-AB36-C46F-28BE25902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 group assignment: Red and Blue</a:t>
            </a:r>
          </a:p>
          <a:p>
            <a:r>
              <a:rPr lang="en-US" dirty="0"/>
              <a:t>Induced group identity (Chen and Li 2009)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“Real effort” task (</a:t>
            </a:r>
            <a:r>
              <a:rPr lang="en-US" dirty="0" err="1"/>
              <a:t>Niederle</a:t>
            </a:r>
            <a:r>
              <a:rPr lang="en-US" dirty="0"/>
              <a:t> and Vesterlund 2007; Kanthak and Woon 2015)</a:t>
            </a:r>
          </a:p>
          <a:p>
            <a:r>
              <a:rPr lang="en-US" dirty="0"/>
              <a:t>Task score (“ability”) is privately known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554DDE9-6DF4-0EC3-0F7D-1221A81C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181" y="3014272"/>
            <a:ext cx="52578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518C-3970-6172-37B0-E1DAC1CB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production (baseline)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148FF-C64B-D706-AF94-EB3865755957}"/>
              </a:ext>
            </a:extLst>
          </p:cNvPr>
          <p:cNvSpPr txBox="1"/>
          <p:nvPr/>
        </p:nvSpPr>
        <p:spPr>
          <a:xfrm>
            <a:off x="5699096" y="2145998"/>
            <a:ext cx="793807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0189F-EB82-5553-B07C-B7E8B8BAF3E4}"/>
              </a:ext>
            </a:extLst>
          </p:cNvPr>
          <p:cNvSpPr txBox="1"/>
          <p:nvPr/>
        </p:nvSpPr>
        <p:spPr>
          <a:xfrm>
            <a:off x="4978103" y="4188781"/>
            <a:ext cx="569387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$5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B74EC-F66F-56E7-2DCE-6F2504098BCB}"/>
              </a:ext>
            </a:extLst>
          </p:cNvPr>
          <p:cNvSpPr txBox="1"/>
          <p:nvPr/>
        </p:nvSpPr>
        <p:spPr>
          <a:xfrm>
            <a:off x="6644510" y="4187158"/>
            <a:ext cx="569387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$9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B53347-FA44-DBB1-0316-8F839B7FC615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5262797" y="2669218"/>
            <a:ext cx="833203" cy="15195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BD7ACC-9BD8-8E31-5331-C0C7149FA406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6096000" y="2669218"/>
            <a:ext cx="833204" cy="15179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62A001-BBA9-4E90-23AB-27168A0816D7}"/>
              </a:ext>
            </a:extLst>
          </p:cNvPr>
          <p:cNvSpPr txBox="1"/>
          <p:nvPr/>
        </p:nvSpPr>
        <p:spPr>
          <a:xfrm>
            <a:off x="4199306" y="315521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Action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834CA0-D0B6-1091-BD57-9320E04EB1C1}"/>
              </a:ext>
            </a:extLst>
          </p:cNvPr>
          <p:cNvSpPr txBox="1"/>
          <p:nvPr/>
        </p:nvSpPr>
        <p:spPr>
          <a:xfrm>
            <a:off x="6708368" y="315521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Action B</a:t>
            </a:r>
          </a:p>
        </p:txBody>
      </p:sp>
    </p:spTree>
    <p:extLst>
      <p:ext uri="{BB962C8B-B14F-4D97-AF65-F5344CB8AC3E}">
        <p14:creationId xmlns:p14="http://schemas.microsoft.com/office/powerpoint/2010/main" val="309680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B080A-189E-1B6F-B5D2-254B0AC9E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273E-C0B5-CA86-3163-79FB6957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production (baseline)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C842496-C051-E5DD-A602-54050901916A}"/>
              </a:ext>
            </a:extLst>
          </p:cNvPr>
          <p:cNvGrpSpPr/>
          <p:nvPr/>
        </p:nvGrpSpPr>
        <p:grpSpPr>
          <a:xfrm>
            <a:off x="3099214" y="2525498"/>
            <a:ext cx="4064558" cy="344774"/>
            <a:chOff x="3099214" y="2525498"/>
            <a:chExt cx="4064558" cy="3447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AABB10-4024-88CE-F8A0-9F9024026199}"/>
                </a:ext>
              </a:extLst>
            </p:cNvPr>
            <p:cNvSpPr/>
            <p:nvPr/>
          </p:nvSpPr>
          <p:spPr>
            <a:xfrm>
              <a:off x="3099214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5F3479-DA4B-8247-CB68-1B4CE4027651}"/>
                </a:ext>
              </a:extLst>
            </p:cNvPr>
            <p:cNvSpPr/>
            <p:nvPr/>
          </p:nvSpPr>
          <p:spPr>
            <a:xfrm>
              <a:off x="3564187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A4F6C7-5864-66D3-36C3-61EB23CD5713}"/>
                </a:ext>
              </a:extLst>
            </p:cNvPr>
            <p:cNvSpPr/>
            <p:nvPr/>
          </p:nvSpPr>
          <p:spPr>
            <a:xfrm>
              <a:off x="4029160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3EA3A2-CB57-80ED-C7F2-4079D55AE39D}"/>
                </a:ext>
              </a:extLst>
            </p:cNvPr>
            <p:cNvSpPr/>
            <p:nvPr/>
          </p:nvSpPr>
          <p:spPr>
            <a:xfrm>
              <a:off x="4494133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39D2B2-7B34-673F-C813-ABF78B686BA3}"/>
                </a:ext>
              </a:extLst>
            </p:cNvPr>
            <p:cNvSpPr/>
            <p:nvPr/>
          </p:nvSpPr>
          <p:spPr>
            <a:xfrm>
              <a:off x="4959106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994ABF-F3EB-F729-B576-47E48F7B5E7C}"/>
                </a:ext>
              </a:extLst>
            </p:cNvPr>
            <p:cNvSpPr/>
            <p:nvPr/>
          </p:nvSpPr>
          <p:spPr>
            <a:xfrm>
              <a:off x="5424079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728CC4-FC76-890D-7BB8-5AA654946F10}"/>
                </a:ext>
              </a:extLst>
            </p:cNvPr>
            <p:cNvSpPr/>
            <p:nvPr/>
          </p:nvSpPr>
          <p:spPr>
            <a:xfrm>
              <a:off x="5889052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DCFBA4-2D3C-B2FB-4977-BFE299BDA946}"/>
                </a:ext>
              </a:extLst>
            </p:cNvPr>
            <p:cNvSpPr/>
            <p:nvPr/>
          </p:nvSpPr>
          <p:spPr>
            <a:xfrm>
              <a:off x="6354025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F0EAB4-5D8B-C07F-2FFD-8137CD0BAC4E}"/>
                </a:ext>
              </a:extLst>
            </p:cNvPr>
            <p:cNvSpPr/>
            <p:nvPr/>
          </p:nvSpPr>
          <p:spPr>
            <a:xfrm>
              <a:off x="6818998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7E9F9A1-6D1F-9C73-C072-517B2B534DC5}"/>
              </a:ext>
            </a:extLst>
          </p:cNvPr>
          <p:cNvGrpSpPr/>
          <p:nvPr/>
        </p:nvGrpSpPr>
        <p:grpSpPr>
          <a:xfrm>
            <a:off x="7813204" y="2525498"/>
            <a:ext cx="1739693" cy="344774"/>
            <a:chOff x="7813204" y="2525498"/>
            <a:chExt cx="1739693" cy="34477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03E074-EE0C-8A11-FF11-FC230067EB74}"/>
                </a:ext>
              </a:extLst>
            </p:cNvPr>
            <p:cNvSpPr/>
            <p:nvPr/>
          </p:nvSpPr>
          <p:spPr>
            <a:xfrm>
              <a:off x="7813204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23552E-E5C6-0F40-5BA5-CF94C35703EC}"/>
                </a:ext>
              </a:extLst>
            </p:cNvPr>
            <p:cNvSpPr/>
            <p:nvPr/>
          </p:nvSpPr>
          <p:spPr>
            <a:xfrm>
              <a:off x="8278177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4B28EE-936D-7463-F389-409239EA2334}"/>
                </a:ext>
              </a:extLst>
            </p:cNvPr>
            <p:cNvSpPr/>
            <p:nvPr/>
          </p:nvSpPr>
          <p:spPr>
            <a:xfrm>
              <a:off x="8743150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A43516-0B4E-B03C-0D6F-F0919D800999}"/>
                </a:ext>
              </a:extLst>
            </p:cNvPr>
            <p:cNvSpPr/>
            <p:nvPr/>
          </p:nvSpPr>
          <p:spPr>
            <a:xfrm>
              <a:off x="9208123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81FE16-0020-9C2D-1CD8-0877BF879C55}"/>
              </a:ext>
            </a:extLst>
          </p:cNvPr>
          <p:cNvSpPr txBox="1"/>
          <p:nvPr/>
        </p:nvSpPr>
        <p:spPr>
          <a:xfrm>
            <a:off x="1245009" y="143533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 </a:t>
            </a:r>
            <a:r>
              <a:rPr lang="en-US" sz="2800" dirty="0"/>
              <a:t>Assigned (possibly different) number of tasks to complete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787D0B-61F1-F4B7-AB2D-F245596B88D9}"/>
              </a:ext>
            </a:extLst>
          </p:cNvPr>
          <p:cNvGrpSpPr/>
          <p:nvPr/>
        </p:nvGrpSpPr>
        <p:grpSpPr>
          <a:xfrm>
            <a:off x="3219413" y="5661594"/>
            <a:ext cx="2204666" cy="344774"/>
            <a:chOff x="3219413" y="5568103"/>
            <a:chExt cx="2204666" cy="3447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F35774-D49C-7BAB-A492-9E9A85D7CC4F}"/>
                </a:ext>
              </a:extLst>
            </p:cNvPr>
            <p:cNvSpPr/>
            <p:nvPr/>
          </p:nvSpPr>
          <p:spPr>
            <a:xfrm>
              <a:off x="3219413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0FF2580-E8DA-2369-9C19-A74C236CD02D}"/>
                </a:ext>
              </a:extLst>
            </p:cNvPr>
            <p:cNvSpPr/>
            <p:nvPr/>
          </p:nvSpPr>
          <p:spPr>
            <a:xfrm>
              <a:off x="3684386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F7F121-1ED6-0F24-DC39-7F944FDC808B}"/>
                </a:ext>
              </a:extLst>
            </p:cNvPr>
            <p:cNvSpPr/>
            <p:nvPr/>
          </p:nvSpPr>
          <p:spPr>
            <a:xfrm>
              <a:off x="4149359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176531-A16A-9CC9-8471-FBA7424D3EBC}"/>
                </a:ext>
              </a:extLst>
            </p:cNvPr>
            <p:cNvSpPr/>
            <p:nvPr/>
          </p:nvSpPr>
          <p:spPr>
            <a:xfrm>
              <a:off x="4614332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4B6957A-17C0-FD35-67C9-C97739DB0F8E}"/>
                </a:ext>
              </a:extLst>
            </p:cNvPr>
            <p:cNvSpPr/>
            <p:nvPr/>
          </p:nvSpPr>
          <p:spPr>
            <a:xfrm>
              <a:off x="5079305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215FD33-008D-33FE-2D0C-12A05CE693EA}"/>
              </a:ext>
            </a:extLst>
          </p:cNvPr>
          <p:cNvGrpSpPr/>
          <p:nvPr/>
        </p:nvGrpSpPr>
        <p:grpSpPr>
          <a:xfrm>
            <a:off x="6037836" y="5661594"/>
            <a:ext cx="3599585" cy="344774"/>
            <a:chOff x="6037836" y="5568103"/>
            <a:chExt cx="3599585" cy="34477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8C00B22-F4A9-57CB-229D-0462CC989CCC}"/>
                </a:ext>
              </a:extLst>
            </p:cNvPr>
            <p:cNvSpPr/>
            <p:nvPr/>
          </p:nvSpPr>
          <p:spPr>
            <a:xfrm>
              <a:off x="6037836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23755F-0C93-411B-3B26-517867AAD66B}"/>
                </a:ext>
              </a:extLst>
            </p:cNvPr>
            <p:cNvSpPr/>
            <p:nvPr/>
          </p:nvSpPr>
          <p:spPr>
            <a:xfrm>
              <a:off x="6502809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707195-ADBE-5428-84D7-A90348ADA97C}"/>
                </a:ext>
              </a:extLst>
            </p:cNvPr>
            <p:cNvSpPr/>
            <p:nvPr/>
          </p:nvSpPr>
          <p:spPr>
            <a:xfrm>
              <a:off x="6967782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331AE5D-DA2B-6AAA-50B4-E0F561AEE0E9}"/>
                </a:ext>
              </a:extLst>
            </p:cNvPr>
            <p:cNvSpPr/>
            <p:nvPr/>
          </p:nvSpPr>
          <p:spPr>
            <a:xfrm>
              <a:off x="7432755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15550A-A4CB-DD44-025D-B7F5EAFB6CD2}"/>
                </a:ext>
              </a:extLst>
            </p:cNvPr>
            <p:cNvSpPr/>
            <p:nvPr/>
          </p:nvSpPr>
          <p:spPr>
            <a:xfrm>
              <a:off x="7897728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9CE827E-41FB-7B10-7EFC-924B49E91BD0}"/>
                </a:ext>
              </a:extLst>
            </p:cNvPr>
            <p:cNvSpPr/>
            <p:nvPr/>
          </p:nvSpPr>
          <p:spPr>
            <a:xfrm>
              <a:off x="8362701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84B781-8015-DE04-8CB2-7C50693DE996}"/>
                </a:ext>
              </a:extLst>
            </p:cNvPr>
            <p:cNvSpPr/>
            <p:nvPr/>
          </p:nvSpPr>
          <p:spPr>
            <a:xfrm>
              <a:off x="8827674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468C87-513F-3F31-4CFA-3EBC6C7E666A}"/>
                </a:ext>
              </a:extLst>
            </p:cNvPr>
            <p:cNvSpPr/>
            <p:nvPr/>
          </p:nvSpPr>
          <p:spPr>
            <a:xfrm>
              <a:off x="9292647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9B5AF90-E865-FC9C-3E0F-997D8F0BBB05}"/>
              </a:ext>
            </a:extLst>
          </p:cNvPr>
          <p:cNvSpPr txBox="1"/>
          <p:nvPr/>
        </p:nvSpPr>
        <p:spPr>
          <a:xfrm>
            <a:off x="2152904" y="243627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$1 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25F451-ACF7-AE79-5E71-F19FBBC90F23}"/>
              </a:ext>
            </a:extLst>
          </p:cNvPr>
          <p:cNvSpPr txBox="1"/>
          <p:nvPr/>
        </p:nvSpPr>
        <p:spPr>
          <a:xfrm>
            <a:off x="9699744" y="243627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$1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446369-8D48-4D32-D51B-88033F5B8DF6}"/>
              </a:ext>
            </a:extLst>
          </p:cNvPr>
          <p:cNvSpPr txBox="1"/>
          <p:nvPr/>
        </p:nvSpPr>
        <p:spPr>
          <a:xfrm>
            <a:off x="9826754" y="5569303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$1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B85CE4-B48F-E765-6110-26B3B654CD8C}"/>
              </a:ext>
            </a:extLst>
          </p:cNvPr>
          <p:cNvSpPr txBox="1"/>
          <p:nvPr/>
        </p:nvSpPr>
        <p:spPr>
          <a:xfrm>
            <a:off x="2204744" y="5572371"/>
            <a:ext cx="80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 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5BD56E-8773-09D1-33A8-BDAB9833D184}"/>
              </a:ext>
            </a:extLst>
          </p:cNvPr>
          <p:cNvSpPr txBox="1"/>
          <p:nvPr/>
        </p:nvSpPr>
        <p:spPr>
          <a:xfrm>
            <a:off x="1245009" y="325639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77963" algn="l"/>
              </a:tabLst>
            </a:pPr>
            <a:r>
              <a:rPr lang="en-US" sz="2800" b="1" dirty="0"/>
              <a:t>Contest: </a:t>
            </a:r>
            <a:r>
              <a:rPr lang="en-US" sz="2800" dirty="0"/>
              <a:t>Success proportional to Part 1 tasks completed,		winner receives higher Part 2 wage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D3D593-A7AE-455B-5D79-BB58B8A94D82}"/>
              </a:ext>
            </a:extLst>
          </p:cNvPr>
          <p:cNvSpPr txBox="1"/>
          <p:nvPr/>
        </p:nvSpPr>
        <p:spPr>
          <a:xfrm>
            <a:off x="1245009" y="4488127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2: </a:t>
            </a:r>
            <a:r>
              <a:rPr lang="en-US" sz="2800" dirty="0"/>
              <a:t>Assigned (possibly different) number of tasks to complete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E8750-2B0B-DA99-38E3-F3E8F4BC3F62}"/>
              </a:ext>
            </a:extLst>
          </p:cNvPr>
          <p:cNvSpPr txBox="1"/>
          <p:nvPr/>
        </p:nvSpPr>
        <p:spPr>
          <a:xfrm>
            <a:off x="1268612" y="609252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Variation: </a:t>
            </a:r>
            <a:r>
              <a:rPr lang="en-US" sz="2800" dirty="0"/>
              <a:t>Winner’s score is a social payoff</a:t>
            </a:r>
          </a:p>
        </p:txBody>
      </p:sp>
    </p:spTree>
    <p:extLst>
      <p:ext uri="{BB962C8B-B14F-4D97-AF65-F5344CB8AC3E}">
        <p14:creationId xmlns:p14="http://schemas.microsoft.com/office/powerpoint/2010/main" val="33663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5" grpId="0"/>
      <p:bldP spid="56" grpId="0"/>
      <p:bldP spid="57" grpId="0"/>
      <p:bldP spid="58" grpId="0"/>
      <p:bldP spid="59" grpId="0"/>
      <p:bldP spid="6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9940-6E6A-6270-C991-FFB68E5BF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choice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8C0D3-351A-6C24-C0C5-FDF40995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Random dictator (individual choice) to determine how Part 2 wages will be assigned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institution is fair? Will participants choose it?</a:t>
            </a:r>
          </a:p>
          <a:p>
            <a:pPr marL="0" indent="0">
              <a:buNone/>
            </a:pPr>
            <a:r>
              <a:rPr lang="en-US" dirty="0"/>
              <a:t>Will information about society affect their choice?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025B5-3BD2-31AA-193E-36B2FCDAE2C7}"/>
              </a:ext>
            </a:extLst>
          </p:cNvPr>
          <p:cNvSpPr txBox="1"/>
          <p:nvPr/>
        </p:nvSpPr>
        <p:spPr>
          <a:xfrm>
            <a:off x="6348402" y="3236759"/>
            <a:ext cx="43513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b="1" dirty="0"/>
              <a:t>Completely Random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2650E-1BFB-F855-AE24-6968EC35D390}"/>
              </a:ext>
            </a:extLst>
          </p:cNvPr>
          <p:cNvSpPr txBox="1"/>
          <p:nvPr/>
        </p:nvSpPr>
        <p:spPr>
          <a:xfrm>
            <a:off x="1565603" y="3241223"/>
            <a:ext cx="43513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b="1" dirty="0"/>
              <a:t>Proportional Contest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30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D746FB-A86D-5900-6235-2F4BDD38D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57EC-BB60-100C-9D46-12D64935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awareness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E44BC-4923-DEC3-BA0E-08D1F34A242B}"/>
              </a:ext>
            </a:extLst>
          </p:cNvPr>
          <p:cNvSpPr txBox="1"/>
          <p:nvPr/>
        </p:nvSpPr>
        <p:spPr>
          <a:xfrm>
            <a:off x="5699096" y="2145998"/>
            <a:ext cx="793807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5A613-C3DC-3978-9D63-88BFED44262B}"/>
              </a:ext>
            </a:extLst>
          </p:cNvPr>
          <p:cNvSpPr txBox="1"/>
          <p:nvPr/>
        </p:nvSpPr>
        <p:spPr>
          <a:xfrm>
            <a:off x="4978103" y="4188781"/>
            <a:ext cx="569387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$5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13175-F42C-D0BB-EA12-D1BB80D75C98}"/>
              </a:ext>
            </a:extLst>
          </p:cNvPr>
          <p:cNvSpPr txBox="1"/>
          <p:nvPr/>
        </p:nvSpPr>
        <p:spPr>
          <a:xfrm>
            <a:off x="6644510" y="4187158"/>
            <a:ext cx="569387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$9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DB97E5-E304-C37F-92F5-808B7E874521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5262797" y="2669218"/>
            <a:ext cx="833203" cy="15195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5DB317-1323-9A33-D545-BD75DC65E7B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6096000" y="2669218"/>
            <a:ext cx="833204" cy="15179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6DDC89-69E5-FF9C-AAF7-95381DA4980A}"/>
              </a:ext>
            </a:extLst>
          </p:cNvPr>
          <p:cNvSpPr txBox="1"/>
          <p:nvPr/>
        </p:nvSpPr>
        <p:spPr>
          <a:xfrm>
            <a:off x="4199306" y="315521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Action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214B5-203B-2B04-3B64-87775C6C8288}"/>
              </a:ext>
            </a:extLst>
          </p:cNvPr>
          <p:cNvSpPr txBox="1"/>
          <p:nvPr/>
        </p:nvSpPr>
        <p:spPr>
          <a:xfrm>
            <a:off x="6708368" y="315521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Action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24388-C4E7-FE63-A563-2D3A6FDF97E8}"/>
              </a:ext>
            </a:extLst>
          </p:cNvPr>
          <p:cNvSpPr txBox="1"/>
          <p:nvPr/>
        </p:nvSpPr>
        <p:spPr>
          <a:xfrm>
            <a:off x="2306936" y="4217935"/>
            <a:ext cx="234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Red’s task score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FA605-74E1-60A5-FC2E-79A55013A52C}"/>
              </a:ext>
            </a:extLst>
          </p:cNvPr>
          <p:cNvSpPr txBox="1"/>
          <p:nvPr/>
        </p:nvSpPr>
        <p:spPr>
          <a:xfrm>
            <a:off x="7708992" y="4104671"/>
            <a:ext cx="2942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Red’s task score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+ ½ Blue’s task score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AFC08-903B-BFC7-1E39-F78728900E1E}"/>
              </a:ext>
            </a:extLst>
          </p:cNvPr>
          <p:cNvSpPr txBox="1"/>
          <p:nvPr/>
        </p:nvSpPr>
        <p:spPr>
          <a:xfrm>
            <a:off x="4978102" y="5064758"/>
            <a:ext cx="569387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$8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CCEE0-2CF2-06A9-E9E0-201C9DFE1AFE}"/>
              </a:ext>
            </a:extLst>
          </p:cNvPr>
          <p:cNvSpPr txBox="1"/>
          <p:nvPr/>
        </p:nvSpPr>
        <p:spPr>
          <a:xfrm>
            <a:off x="6644509" y="5064758"/>
            <a:ext cx="569387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$4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34C86-1CB1-8541-A388-07F11756831F}"/>
              </a:ext>
            </a:extLst>
          </p:cNvPr>
          <p:cNvSpPr txBox="1"/>
          <p:nvPr/>
        </p:nvSpPr>
        <p:spPr>
          <a:xfrm>
            <a:off x="7715357" y="5145565"/>
            <a:ext cx="271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½ Blue’s task score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C8414-5EF9-BED3-2436-FEA05DCFB077}"/>
              </a:ext>
            </a:extLst>
          </p:cNvPr>
          <p:cNvSpPr txBox="1"/>
          <p:nvPr/>
        </p:nvSpPr>
        <p:spPr>
          <a:xfrm>
            <a:off x="2058350" y="5120484"/>
            <a:ext cx="241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Blue’s task score</a:t>
            </a:r>
          </a:p>
        </p:txBody>
      </p:sp>
    </p:spTree>
    <p:extLst>
      <p:ext uri="{BB962C8B-B14F-4D97-AF65-F5344CB8AC3E}">
        <p14:creationId xmlns:p14="http://schemas.microsoft.com/office/powerpoint/2010/main" val="40950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CAACC-0E4A-2E1E-B688-E80D6BFE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D29FC5-10CA-D2F6-4968-CFEF28366271}"/>
              </a:ext>
            </a:extLst>
          </p:cNvPr>
          <p:cNvSpPr txBox="1"/>
          <p:nvPr/>
        </p:nvSpPr>
        <p:spPr>
          <a:xfrm>
            <a:off x="1245009" y="143533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 </a:t>
            </a:r>
            <a:r>
              <a:rPr lang="en-US" sz="2800" dirty="0"/>
              <a:t>Assigned (possibly different) number of tasks to complete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AA4F0-CD9B-528B-7F0F-B6CAB275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 awareness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6DCF64-0A8A-87DD-DC5F-B2DA65044E21}"/>
              </a:ext>
            </a:extLst>
          </p:cNvPr>
          <p:cNvGrpSpPr/>
          <p:nvPr/>
        </p:nvGrpSpPr>
        <p:grpSpPr>
          <a:xfrm>
            <a:off x="3099214" y="2525498"/>
            <a:ext cx="4064558" cy="344774"/>
            <a:chOff x="3099214" y="2525498"/>
            <a:chExt cx="4064558" cy="3447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473F52-9A1D-7F7B-834C-7E7EDC7347BF}"/>
                </a:ext>
              </a:extLst>
            </p:cNvPr>
            <p:cNvSpPr/>
            <p:nvPr/>
          </p:nvSpPr>
          <p:spPr>
            <a:xfrm>
              <a:off x="3099214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E7056B-14E2-163A-39D1-ED74287F83D9}"/>
                </a:ext>
              </a:extLst>
            </p:cNvPr>
            <p:cNvSpPr/>
            <p:nvPr/>
          </p:nvSpPr>
          <p:spPr>
            <a:xfrm>
              <a:off x="3564187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8AC431-22D4-3F98-0F63-2E4DF5F117CE}"/>
                </a:ext>
              </a:extLst>
            </p:cNvPr>
            <p:cNvSpPr/>
            <p:nvPr/>
          </p:nvSpPr>
          <p:spPr>
            <a:xfrm>
              <a:off x="4029160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F05740-4F55-7862-68B9-09E6DD51AB5E}"/>
                </a:ext>
              </a:extLst>
            </p:cNvPr>
            <p:cNvSpPr/>
            <p:nvPr/>
          </p:nvSpPr>
          <p:spPr>
            <a:xfrm>
              <a:off x="4494133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110345-4A03-EE95-79E5-96AB83EC68BE}"/>
                </a:ext>
              </a:extLst>
            </p:cNvPr>
            <p:cNvSpPr/>
            <p:nvPr/>
          </p:nvSpPr>
          <p:spPr>
            <a:xfrm>
              <a:off x="4959106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D9CDE8-B1F0-651A-AFE2-5D88AA1686C2}"/>
                </a:ext>
              </a:extLst>
            </p:cNvPr>
            <p:cNvSpPr/>
            <p:nvPr/>
          </p:nvSpPr>
          <p:spPr>
            <a:xfrm>
              <a:off x="5424079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737A1D-B084-20BB-CDBB-059D8AD6B8C5}"/>
                </a:ext>
              </a:extLst>
            </p:cNvPr>
            <p:cNvSpPr/>
            <p:nvPr/>
          </p:nvSpPr>
          <p:spPr>
            <a:xfrm>
              <a:off x="5889052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30409B-B89C-9C74-68B3-EA0096CA9A13}"/>
                </a:ext>
              </a:extLst>
            </p:cNvPr>
            <p:cNvSpPr/>
            <p:nvPr/>
          </p:nvSpPr>
          <p:spPr>
            <a:xfrm>
              <a:off x="6354025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1B2E8-AB20-6939-A7D1-4FAA29DBD88F}"/>
                </a:ext>
              </a:extLst>
            </p:cNvPr>
            <p:cNvSpPr/>
            <p:nvPr/>
          </p:nvSpPr>
          <p:spPr>
            <a:xfrm>
              <a:off x="6818998" y="2525498"/>
              <a:ext cx="344774" cy="34477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7F51702-9F8C-B6D0-4FD0-042B1EC098EE}"/>
              </a:ext>
            </a:extLst>
          </p:cNvPr>
          <p:cNvGrpSpPr/>
          <p:nvPr/>
        </p:nvGrpSpPr>
        <p:grpSpPr>
          <a:xfrm>
            <a:off x="7813204" y="2525498"/>
            <a:ext cx="1739693" cy="344774"/>
            <a:chOff x="7813204" y="2525498"/>
            <a:chExt cx="1739693" cy="34477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04B27A-7451-64D1-9E00-B0165D344CA1}"/>
                </a:ext>
              </a:extLst>
            </p:cNvPr>
            <p:cNvSpPr/>
            <p:nvPr/>
          </p:nvSpPr>
          <p:spPr>
            <a:xfrm>
              <a:off x="7813204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258AD6-951E-3A5C-40CD-69C5C0BF7448}"/>
                </a:ext>
              </a:extLst>
            </p:cNvPr>
            <p:cNvSpPr/>
            <p:nvPr/>
          </p:nvSpPr>
          <p:spPr>
            <a:xfrm>
              <a:off x="8278177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04A7BC-B161-EBF3-3135-1EDD002EF782}"/>
                </a:ext>
              </a:extLst>
            </p:cNvPr>
            <p:cNvSpPr/>
            <p:nvPr/>
          </p:nvSpPr>
          <p:spPr>
            <a:xfrm>
              <a:off x="8743150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A5A9B7-CBAF-923B-F49A-E60A18B5B847}"/>
                </a:ext>
              </a:extLst>
            </p:cNvPr>
            <p:cNvSpPr/>
            <p:nvPr/>
          </p:nvSpPr>
          <p:spPr>
            <a:xfrm>
              <a:off x="9208123" y="2525498"/>
              <a:ext cx="344774" cy="3447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AE365BB-DCB0-7630-78B7-FAE376C0BC25}"/>
              </a:ext>
            </a:extLst>
          </p:cNvPr>
          <p:cNvSpPr txBox="1"/>
          <p:nvPr/>
        </p:nvSpPr>
        <p:spPr>
          <a:xfrm>
            <a:off x="1245009" y="143533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1: </a:t>
            </a:r>
            <a:r>
              <a:rPr lang="en-US" sz="2800" strike="sngStrike" dirty="0"/>
              <a:t>Assigned (possibly different) number of tasks to complete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84A4F1-FDDE-6F3C-FB38-848A794D3765}"/>
              </a:ext>
            </a:extLst>
          </p:cNvPr>
          <p:cNvGrpSpPr/>
          <p:nvPr/>
        </p:nvGrpSpPr>
        <p:grpSpPr>
          <a:xfrm>
            <a:off x="3219413" y="5661594"/>
            <a:ext cx="2204666" cy="344774"/>
            <a:chOff x="3219413" y="5568103"/>
            <a:chExt cx="2204666" cy="3447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FBA79D-1848-1CB3-A2A5-F59B23F0DD56}"/>
                </a:ext>
              </a:extLst>
            </p:cNvPr>
            <p:cNvSpPr/>
            <p:nvPr/>
          </p:nvSpPr>
          <p:spPr>
            <a:xfrm>
              <a:off x="3219413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251CA7-3BE6-002F-B95D-A268690B9862}"/>
                </a:ext>
              </a:extLst>
            </p:cNvPr>
            <p:cNvSpPr/>
            <p:nvPr/>
          </p:nvSpPr>
          <p:spPr>
            <a:xfrm>
              <a:off x="3684386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93638F-D6FE-19DB-B716-13CFFF2245FC}"/>
                </a:ext>
              </a:extLst>
            </p:cNvPr>
            <p:cNvSpPr/>
            <p:nvPr/>
          </p:nvSpPr>
          <p:spPr>
            <a:xfrm>
              <a:off x="4149359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768CD51-4B8B-BA14-EDAD-3B918BC95CCB}"/>
                </a:ext>
              </a:extLst>
            </p:cNvPr>
            <p:cNvSpPr/>
            <p:nvPr/>
          </p:nvSpPr>
          <p:spPr>
            <a:xfrm>
              <a:off x="4614332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68E81CB-607B-D64B-C64E-59F7F0B39332}"/>
                </a:ext>
              </a:extLst>
            </p:cNvPr>
            <p:cNvSpPr/>
            <p:nvPr/>
          </p:nvSpPr>
          <p:spPr>
            <a:xfrm>
              <a:off x="5079305" y="5568103"/>
              <a:ext cx="344774" cy="3447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671A5C-D693-39C0-DC49-A7125EE0D234}"/>
              </a:ext>
            </a:extLst>
          </p:cNvPr>
          <p:cNvGrpSpPr/>
          <p:nvPr/>
        </p:nvGrpSpPr>
        <p:grpSpPr>
          <a:xfrm>
            <a:off x="6037836" y="5661594"/>
            <a:ext cx="3599585" cy="344774"/>
            <a:chOff x="6037836" y="5568103"/>
            <a:chExt cx="3599585" cy="34477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1EC291-F49D-E0C2-3D73-C701706FBBA6}"/>
                </a:ext>
              </a:extLst>
            </p:cNvPr>
            <p:cNvSpPr/>
            <p:nvPr/>
          </p:nvSpPr>
          <p:spPr>
            <a:xfrm>
              <a:off x="6037836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6F7576-412D-C26D-2320-C2F25CA41C45}"/>
                </a:ext>
              </a:extLst>
            </p:cNvPr>
            <p:cNvSpPr/>
            <p:nvPr/>
          </p:nvSpPr>
          <p:spPr>
            <a:xfrm>
              <a:off x="6502809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ABB70A0-C901-E99C-1B88-A8996D84EF4A}"/>
                </a:ext>
              </a:extLst>
            </p:cNvPr>
            <p:cNvSpPr/>
            <p:nvPr/>
          </p:nvSpPr>
          <p:spPr>
            <a:xfrm>
              <a:off x="6967782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6D0F1F6-2750-3626-C753-18EC68304750}"/>
                </a:ext>
              </a:extLst>
            </p:cNvPr>
            <p:cNvSpPr/>
            <p:nvPr/>
          </p:nvSpPr>
          <p:spPr>
            <a:xfrm>
              <a:off x="7432755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F42157-CAA5-7BA1-E83F-3DD7470101E4}"/>
                </a:ext>
              </a:extLst>
            </p:cNvPr>
            <p:cNvSpPr/>
            <p:nvPr/>
          </p:nvSpPr>
          <p:spPr>
            <a:xfrm>
              <a:off x="7897728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E980D1-0A98-95E6-403C-6329362D2122}"/>
                </a:ext>
              </a:extLst>
            </p:cNvPr>
            <p:cNvSpPr/>
            <p:nvPr/>
          </p:nvSpPr>
          <p:spPr>
            <a:xfrm>
              <a:off x="8362701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160E5B-4487-D9A1-68CE-E094BE6952F2}"/>
                </a:ext>
              </a:extLst>
            </p:cNvPr>
            <p:cNvSpPr/>
            <p:nvPr/>
          </p:nvSpPr>
          <p:spPr>
            <a:xfrm>
              <a:off x="8827674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21596B-CB54-1AB1-FF0D-7F1A0CE7645B}"/>
                </a:ext>
              </a:extLst>
            </p:cNvPr>
            <p:cNvSpPr/>
            <p:nvPr/>
          </p:nvSpPr>
          <p:spPr>
            <a:xfrm>
              <a:off x="9292647" y="5568103"/>
              <a:ext cx="344774" cy="3447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E3013FF-4586-0FF9-F0FB-A3A01A966230}"/>
              </a:ext>
            </a:extLst>
          </p:cNvPr>
          <p:cNvSpPr txBox="1"/>
          <p:nvPr/>
        </p:nvSpPr>
        <p:spPr>
          <a:xfrm>
            <a:off x="2152904" y="243627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$1 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2F343B-B0A2-D233-E344-897E020896C1}"/>
              </a:ext>
            </a:extLst>
          </p:cNvPr>
          <p:cNvSpPr txBox="1"/>
          <p:nvPr/>
        </p:nvSpPr>
        <p:spPr>
          <a:xfrm>
            <a:off x="9699744" y="243627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$1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631159-FFB6-BB64-C867-4CEEC147911C}"/>
              </a:ext>
            </a:extLst>
          </p:cNvPr>
          <p:cNvSpPr txBox="1"/>
          <p:nvPr/>
        </p:nvSpPr>
        <p:spPr>
          <a:xfrm>
            <a:off x="9826754" y="5569303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$1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F7CAAC-1F4B-A462-1E87-75C173E0B218}"/>
              </a:ext>
            </a:extLst>
          </p:cNvPr>
          <p:cNvSpPr txBox="1"/>
          <p:nvPr/>
        </p:nvSpPr>
        <p:spPr>
          <a:xfrm>
            <a:off x="2204744" y="5572371"/>
            <a:ext cx="80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 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1438A5-BBCA-5B9A-FEAB-5CB541E89802}"/>
              </a:ext>
            </a:extLst>
          </p:cNvPr>
          <p:cNvSpPr txBox="1"/>
          <p:nvPr/>
        </p:nvSpPr>
        <p:spPr>
          <a:xfrm>
            <a:off x="1245009" y="4488127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2: </a:t>
            </a:r>
            <a:r>
              <a:rPr lang="en-US" sz="2800" strike="sngStrike" dirty="0"/>
              <a:t>Assigned (possibly different) number of tasks to complete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018DC-6AB9-ABB5-A911-1A3418867563}"/>
              </a:ext>
            </a:extLst>
          </p:cNvPr>
          <p:cNvSpPr txBox="1"/>
          <p:nvPr/>
        </p:nvSpPr>
        <p:spPr>
          <a:xfrm>
            <a:off x="2326383" y="1832877"/>
            <a:ext cx="9162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Number of tasks depends on Red’s historical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EF84F-9FAE-CDE6-6437-9D1191E72FA1}"/>
              </a:ext>
            </a:extLst>
          </p:cNvPr>
          <p:cNvSpPr txBox="1"/>
          <p:nvPr/>
        </p:nvSpPr>
        <p:spPr>
          <a:xfrm>
            <a:off x="2326383" y="4899444"/>
            <a:ext cx="9162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Number of tasks depends on pre-history tasks (“ability”)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CFA58-E516-6496-AD03-9C588B69FAB3}"/>
              </a:ext>
            </a:extLst>
          </p:cNvPr>
          <p:cNvSpPr txBox="1"/>
          <p:nvPr/>
        </p:nvSpPr>
        <p:spPr>
          <a:xfrm>
            <a:off x="1245009" y="4491582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2: </a:t>
            </a:r>
            <a:r>
              <a:rPr lang="en-US" sz="2800" dirty="0"/>
              <a:t>Assigned (possibly different) number of tasks to complete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ECBC7-7E78-A6DB-D88A-9D25C07FA95C}"/>
              </a:ext>
            </a:extLst>
          </p:cNvPr>
          <p:cNvSpPr txBox="1"/>
          <p:nvPr/>
        </p:nvSpPr>
        <p:spPr>
          <a:xfrm>
            <a:off x="1245009" y="325639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77963" algn="l"/>
              </a:tabLst>
            </a:pPr>
            <a:r>
              <a:rPr lang="en-US" sz="2800" b="1" dirty="0"/>
              <a:t>Contest: </a:t>
            </a:r>
            <a:r>
              <a:rPr lang="en-US" sz="2800" dirty="0"/>
              <a:t>Success proportional to Part 1 tasks completed,		winner receives higher Part 2 wage</a:t>
            </a:r>
          </a:p>
        </p:txBody>
      </p:sp>
    </p:spTree>
    <p:extLst>
      <p:ext uri="{BB962C8B-B14F-4D97-AF65-F5344CB8AC3E}">
        <p14:creationId xmlns:p14="http://schemas.microsoft.com/office/powerpoint/2010/main" val="42152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0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3EBB0-BB9B-E9BB-F681-FF5B3032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D84C-D93B-E125-2855-1191E63E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 in a</a:t>
            </a:r>
            <a:br>
              <a:rPr lang="en-US" dirty="0"/>
            </a:br>
            <a:r>
              <a:rPr lang="en-US" dirty="0"/>
              <a:t>non-ideal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51EAF-935F-8C7B-9A57-3C4FA7FE6EF0}"/>
              </a:ext>
            </a:extLst>
          </p:cNvPr>
          <p:cNvSpPr txBox="1"/>
          <p:nvPr/>
        </p:nvSpPr>
        <p:spPr>
          <a:xfrm>
            <a:off x="7554924" y="920209"/>
            <a:ext cx="18689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Pre-history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B8530-11BF-521A-6831-AD6D3438618E}"/>
              </a:ext>
            </a:extLst>
          </p:cNvPr>
          <p:cNvSpPr txBox="1"/>
          <p:nvPr/>
        </p:nvSpPr>
        <p:spPr>
          <a:xfrm>
            <a:off x="6758648" y="2140185"/>
            <a:ext cx="34615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Historical 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12A3B-4967-5CDD-6D4D-F6614D2DD43E}"/>
              </a:ext>
            </a:extLst>
          </p:cNvPr>
          <p:cNvSpPr txBox="1"/>
          <p:nvPr/>
        </p:nvSpPr>
        <p:spPr>
          <a:xfrm>
            <a:off x="6906541" y="3360161"/>
            <a:ext cx="31657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Institutional choice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89C1C-FEEE-75AD-6E10-721F518241E6}"/>
              </a:ext>
            </a:extLst>
          </p:cNvPr>
          <p:cNvSpPr txBox="1"/>
          <p:nvPr/>
        </p:nvSpPr>
        <p:spPr>
          <a:xfrm>
            <a:off x="6387264" y="4580137"/>
            <a:ext cx="42042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Contemporary 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BF5C2-7726-0FC1-E9F5-058BAF9FC90A}"/>
              </a:ext>
            </a:extLst>
          </p:cNvPr>
          <p:cNvSpPr txBox="1"/>
          <p:nvPr/>
        </p:nvSpPr>
        <p:spPr>
          <a:xfrm>
            <a:off x="7137982" y="5800115"/>
            <a:ext cx="27028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Payoffs received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262EFCF-E255-8E49-4F8E-30D855465F86}"/>
              </a:ext>
            </a:extLst>
          </p:cNvPr>
          <p:cNvSpPr/>
          <p:nvPr/>
        </p:nvSpPr>
        <p:spPr>
          <a:xfrm>
            <a:off x="8372976" y="1544469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E8B106F-86F3-9085-C6FD-65423677D8A7}"/>
              </a:ext>
            </a:extLst>
          </p:cNvPr>
          <p:cNvSpPr/>
          <p:nvPr/>
        </p:nvSpPr>
        <p:spPr>
          <a:xfrm>
            <a:off x="8372976" y="2764445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BF5D2B8-E270-7252-2580-EDC9BAF76CBF}"/>
              </a:ext>
            </a:extLst>
          </p:cNvPr>
          <p:cNvSpPr/>
          <p:nvPr/>
        </p:nvSpPr>
        <p:spPr>
          <a:xfrm>
            <a:off x="8372976" y="3984421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3B8E7E6-A436-6FAD-46AB-2B32455A1FC9}"/>
              </a:ext>
            </a:extLst>
          </p:cNvPr>
          <p:cNvSpPr/>
          <p:nvPr/>
        </p:nvSpPr>
        <p:spPr>
          <a:xfrm>
            <a:off x="8372976" y="5204397"/>
            <a:ext cx="232869" cy="49467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EA67A-CB61-B182-F842-B0A935BFE301}"/>
              </a:ext>
            </a:extLst>
          </p:cNvPr>
          <p:cNvSpPr txBox="1"/>
          <p:nvPr/>
        </p:nvSpPr>
        <p:spPr>
          <a:xfrm>
            <a:off x="1285126" y="3175494"/>
            <a:ext cx="3764620" cy="89255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Information treatments</a:t>
            </a:r>
          </a:p>
          <a:p>
            <a:pPr algn="ctr"/>
            <a:r>
              <a:rPr lang="en-US" sz="2400" dirty="0"/>
              <a:t>history x privilege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E154BB0-A9A1-2D88-C628-513BD23D0641}"/>
              </a:ext>
            </a:extLst>
          </p:cNvPr>
          <p:cNvSpPr/>
          <p:nvPr/>
        </p:nvSpPr>
        <p:spPr>
          <a:xfrm>
            <a:off x="5426770" y="3524310"/>
            <a:ext cx="1102747" cy="19492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7F31A-4A98-0F3E-BB4A-CC30C150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5400" b="1" dirty="0">
                <a:solidFill>
                  <a:srgbClr val="FFFFF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AD6BA0-5483-87A1-078E-E4D22525D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15441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5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63CBC-0970-E11F-ACAF-91F1FC483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1D07-EA01-DBC2-2153-EDA857A5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3DE3-16AD-0D6B-5F7F-2AE94458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Participants are more likely to choose </a:t>
            </a:r>
          </a:p>
          <a:p>
            <a:pPr marL="0" indent="0" algn="ctr">
              <a:buNone/>
            </a:pPr>
            <a:r>
              <a:rPr lang="en-US" sz="3200" dirty="0"/>
              <a:t>random selection (equal opportunity) when…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aware of history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aware of privilege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4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1160-E409-D05D-8568-70D1343E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DDBBE-2C33-4272-DC7B-D6527780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Justice, injustice are not ahistorical</a:t>
            </a:r>
          </a:p>
          <a:p>
            <a:endParaRPr lang="en-US" dirty="0"/>
          </a:p>
          <a:p>
            <a:r>
              <a:rPr lang="en-US" dirty="0"/>
              <a:t>Preliminary experimental design</a:t>
            </a:r>
          </a:p>
          <a:p>
            <a:pPr lvl="1"/>
            <a:r>
              <a:rPr lang="en-US" dirty="0"/>
              <a:t>Bridges (normative) theory (philosophy) and behavior</a:t>
            </a:r>
          </a:p>
          <a:p>
            <a:pPr lvl="1"/>
            <a:r>
              <a:rPr lang="en-US" dirty="0"/>
              <a:t>Inequality is produced in a non-ideal world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 in progress, theoretically underdeveloped (payoffs, analysis)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1"/>
                </a:solidFill>
              </a:rPr>
              <a:t>Can</a:t>
            </a:r>
            <a:r>
              <a:rPr lang="en-US" b="1" dirty="0"/>
              <a:t> </a:t>
            </a:r>
            <a:r>
              <a:rPr lang="en-US" b="1" i="1" dirty="0">
                <a:solidFill>
                  <a:schemeClr val="accent1"/>
                </a:solidFill>
              </a:rPr>
              <a:t>lifting the veil of ignorance—of history, privilege (Mills), not societal position (Rawls)—increase the fairness of institutions? </a:t>
            </a:r>
          </a:p>
        </p:txBody>
      </p:sp>
    </p:spTree>
    <p:extLst>
      <p:ext uri="{BB962C8B-B14F-4D97-AF65-F5344CB8AC3E}">
        <p14:creationId xmlns:p14="http://schemas.microsoft.com/office/powerpoint/2010/main" val="20728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79BD-3AF0-9C7C-35F7-6D2D5067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EITM approach?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7FB9D-4B3D-C80A-19BA-1B8EC7D0595C}"/>
              </a:ext>
            </a:extLst>
          </p:cNvPr>
          <p:cNvSpPr txBox="1"/>
          <p:nvPr/>
        </p:nvSpPr>
        <p:spPr>
          <a:xfrm>
            <a:off x="1476793" y="2575311"/>
            <a:ext cx="335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Theoretical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D7D8B-7278-2A06-1732-D046A145BB17}"/>
              </a:ext>
            </a:extLst>
          </p:cNvPr>
          <p:cNvSpPr txBox="1"/>
          <p:nvPr/>
        </p:nvSpPr>
        <p:spPr>
          <a:xfrm>
            <a:off x="7205357" y="2575311"/>
            <a:ext cx="414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Empirical Implications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3855C0D-395D-9EA7-E31E-16A6BE2B087C}"/>
              </a:ext>
            </a:extLst>
          </p:cNvPr>
          <p:cNvSpPr/>
          <p:nvPr/>
        </p:nvSpPr>
        <p:spPr>
          <a:xfrm>
            <a:off x="5425548" y="2801966"/>
            <a:ext cx="1406770" cy="13500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69CD2-D13E-1C26-C124-0709707634F3}"/>
              </a:ext>
            </a:extLst>
          </p:cNvPr>
          <p:cNvSpPr txBox="1"/>
          <p:nvPr/>
        </p:nvSpPr>
        <p:spPr>
          <a:xfrm>
            <a:off x="1476793" y="5186978"/>
            <a:ext cx="371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Experimental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FCCB5-D4B3-DD4D-2028-59CFCC31ED8E}"/>
              </a:ext>
            </a:extLst>
          </p:cNvPr>
          <p:cNvSpPr txBox="1"/>
          <p:nvPr/>
        </p:nvSpPr>
        <p:spPr>
          <a:xfrm>
            <a:off x="7205357" y="5186978"/>
            <a:ext cx="2657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Empirical Test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EC9FE72-95F6-1F4C-B3A9-BC34E9702371}"/>
              </a:ext>
            </a:extLst>
          </p:cNvPr>
          <p:cNvSpPr/>
          <p:nvPr/>
        </p:nvSpPr>
        <p:spPr>
          <a:xfrm>
            <a:off x="5425548" y="5432419"/>
            <a:ext cx="1406770" cy="13500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2D0B5-FE2F-4B65-B789-40EC35B4DAC0}"/>
              </a:ext>
            </a:extLst>
          </p:cNvPr>
          <p:cNvSpPr txBox="1"/>
          <p:nvPr/>
        </p:nvSpPr>
        <p:spPr>
          <a:xfrm>
            <a:off x="1167618" y="1378634"/>
            <a:ext cx="604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Empirical implications of theoretical models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9FF02-9767-D4EB-00F4-070E779AF020}"/>
              </a:ext>
            </a:extLst>
          </p:cNvPr>
          <p:cNvSpPr txBox="1"/>
          <p:nvPr/>
        </p:nvSpPr>
        <p:spPr>
          <a:xfrm>
            <a:off x="1167618" y="1778744"/>
            <a:ext cx="2119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(Experimental)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000A5-2D36-F7B8-3C65-9DC35716E766}"/>
              </a:ext>
            </a:extLst>
          </p:cNvPr>
          <p:cNvSpPr txBox="1"/>
          <p:nvPr/>
        </p:nvSpPr>
        <p:spPr>
          <a:xfrm>
            <a:off x="2068216" y="3252028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Formal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89789-DCBC-2335-A0F8-CAA23B54C771}"/>
              </a:ext>
            </a:extLst>
          </p:cNvPr>
          <p:cNvSpPr txBox="1"/>
          <p:nvPr/>
        </p:nvSpPr>
        <p:spPr>
          <a:xfrm>
            <a:off x="2068216" y="3757838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choice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CE2-ACC7-4E9B-E923-0BC8760BC64F}"/>
              </a:ext>
            </a:extLst>
          </p:cNvPr>
          <p:cNvSpPr txBox="1"/>
          <p:nvPr/>
        </p:nvSpPr>
        <p:spPr>
          <a:xfrm>
            <a:off x="2068216" y="4263648"/>
            <a:ext cx="190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theory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C8E9C-0DF2-AEAD-9340-12670467DA87}"/>
              </a:ext>
            </a:extLst>
          </p:cNvPr>
          <p:cNvSpPr txBox="1"/>
          <p:nvPr/>
        </p:nvSpPr>
        <p:spPr>
          <a:xfrm>
            <a:off x="8091563" y="3252028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Hypothesis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29DBB-CD96-1E1A-3D53-A032DD07FFEA}"/>
              </a:ext>
            </a:extLst>
          </p:cNvPr>
          <p:cNvSpPr txBox="1"/>
          <p:nvPr/>
        </p:nvSpPr>
        <p:spPr>
          <a:xfrm>
            <a:off x="8091563" y="3757838"/>
            <a:ext cx="16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Regression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409B83-5CCD-76A6-82AC-D1398142ECC4}"/>
              </a:ext>
            </a:extLst>
          </p:cNvPr>
          <p:cNvSpPr txBox="1"/>
          <p:nvPr/>
        </p:nvSpPr>
        <p:spPr>
          <a:xfrm>
            <a:off x="8091563" y="4263648"/>
            <a:ext cx="241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Structural model</a:t>
            </a:r>
          </a:p>
        </p:txBody>
      </p:sp>
    </p:spTree>
    <p:extLst>
      <p:ext uri="{BB962C8B-B14F-4D97-AF65-F5344CB8AC3E}">
        <p14:creationId xmlns:p14="http://schemas.microsoft.com/office/powerpoint/2010/main" val="11967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  <p:bldP spid="10" grpId="0"/>
      <p:bldP spid="11" grpId="0" animBg="1"/>
      <p:bldP spid="13" grpId="0"/>
      <p:bldP spid="3" grpId="0"/>
      <p:bldP spid="7" grpId="0"/>
      <p:bldP spid="8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olorful carved figures of humans">
            <a:extLst>
              <a:ext uri="{FF2B5EF4-FFF2-40B4-BE49-F238E27FC236}">
                <a16:creationId xmlns:a16="http://schemas.microsoft.com/office/drawing/2014/main" id="{78062EB8-F10E-B722-1BD3-D92C0D5185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1052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AA992A-8198-243B-7D8D-C9C87EC0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2913"/>
            <a:ext cx="9144000" cy="1920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How do people choose to structure a just society?</a:t>
            </a:r>
          </a:p>
        </p:txBody>
      </p:sp>
    </p:spTree>
    <p:extLst>
      <p:ext uri="{BB962C8B-B14F-4D97-AF65-F5344CB8AC3E}">
        <p14:creationId xmlns:p14="http://schemas.microsoft.com/office/powerpoint/2010/main" val="210280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B81D7A-1442-01E0-D9B3-751A08F8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2267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Theory of Justice</a:t>
            </a:r>
            <a:br>
              <a:rPr lang="en-US" sz="3700" i="1" dirty="0"/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(theoretical model)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E0A7719-2C8F-D7C5-01C8-91EC5DADBF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4923" y="2405894"/>
                <a:ext cx="5315189" cy="3535083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dirty="0"/>
                  <a:t>Collective choice under uncertainty by rational agents about principles of fairness</a:t>
                </a:r>
              </a:p>
              <a:p>
                <a:pPr lvl="1"/>
                <a:r>
                  <a:rPr lang="en-US" dirty="0"/>
                  <a:t>Original position </a:t>
                </a:r>
              </a:p>
              <a:p>
                <a:pPr lvl="1"/>
                <a:r>
                  <a:rPr lang="en-US" dirty="0"/>
                  <a:t>Veil of ignorance</a:t>
                </a:r>
              </a:p>
              <a:p>
                <a:endParaRPr lang="en-US" dirty="0"/>
              </a:p>
              <a:p>
                <a:r>
                  <a:rPr lang="en-US" dirty="0"/>
                  <a:t>Maximin decision rule 		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Difference Principle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E0A7719-2C8F-D7C5-01C8-91EC5DADB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4923" y="2405894"/>
                <a:ext cx="5315189" cy="3535083"/>
              </a:xfrm>
              <a:blipFill>
                <a:blip r:embed="rId3"/>
                <a:stretch>
                  <a:fillRect l="-2148" t="-2857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5" name="Rectangle 105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 person wearing glasses and a brown jacket&#10;&#10;AI-generated content may be incorrect.">
            <a:extLst>
              <a:ext uri="{FF2B5EF4-FFF2-40B4-BE49-F238E27FC236}">
                <a16:creationId xmlns:a16="http://schemas.microsoft.com/office/drawing/2014/main" id="{81C7BF1B-7803-8839-1C6B-5A5AB4C37D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276" y="909081"/>
            <a:ext cx="3917912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3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94CBC-DDFF-0240-742F-79AC4B87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7BC7E9BF-0948-DFC2-E24D-27B2292B7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1AD959-F014-4D83-B902-D59088C9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2267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Choosing Justice</a:t>
            </a:r>
            <a:br>
              <a:rPr lang="en-US" sz="3700" i="1" dirty="0"/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(experimental test)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E0AB6C-8A23-FA0B-3BD2-3DD3906BD13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4923" y="2405894"/>
                <a:ext cx="5315189" cy="3535083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800" dirty="0"/>
                  <a:t>Small group deliberation</a:t>
                </a:r>
              </a:p>
              <a:p>
                <a:pPr lvl="1"/>
                <a:r>
                  <a:rPr lang="en-US" dirty="0"/>
                  <a:t>Incentivized experiment</a:t>
                </a:r>
              </a:p>
              <a:p>
                <a:pPr lvl="1"/>
                <a:r>
                  <a:rPr lang="en-US" dirty="0"/>
                  <a:t>Veil of ignorance: Uncertainty about positions, distributions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Choose distributive principle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	Maximize wealth with 	floor constraint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8E0AB6C-8A23-FA0B-3BD2-3DD3906BD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4923" y="2405894"/>
                <a:ext cx="5315189" cy="3535083"/>
              </a:xfrm>
              <a:blipFill>
                <a:blip r:embed="rId3"/>
                <a:stretch>
                  <a:fillRect l="-2148" t="-2857" b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5" name="Rectangle 1054">
            <a:extLst>
              <a:ext uri="{FF2B5EF4-FFF2-40B4-BE49-F238E27FC236}">
                <a16:creationId xmlns:a16="http://schemas.microsoft.com/office/drawing/2014/main" id="{D1BCEE55-44E9-6E11-F38D-2DA791427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1CE6F77D-288A-A248-B884-9B2A2F283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35B0BAA1-C446-A916-D049-DC1002073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E3615E64-EA7D-E03F-2BD2-DC6B2EA5D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5" descr="A book cover with a statue&#10;&#10;AI-generated content may be incorrect.">
            <a:extLst>
              <a:ext uri="{FF2B5EF4-FFF2-40B4-BE49-F238E27FC236}">
                <a16:creationId xmlns:a16="http://schemas.microsoft.com/office/drawing/2014/main" id="{F22C8E98-9FAF-9B80-C6E2-D85495ACB2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54000" pencilSize="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4912" y="457007"/>
            <a:ext cx="3960691" cy="5943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6272-93FB-5D10-463E-82EC37CCF1BC}"/>
              </a:ext>
            </a:extLst>
          </p:cNvPr>
          <p:cNvSpPr txBox="1"/>
          <p:nvPr/>
        </p:nvSpPr>
        <p:spPr>
          <a:xfrm>
            <a:off x="7348282" y="5754039"/>
            <a:ext cx="3698795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Frohlich and Oppenheimer</a:t>
            </a:r>
          </a:p>
        </p:txBody>
      </p:sp>
    </p:spTree>
    <p:extLst>
      <p:ext uri="{BB962C8B-B14F-4D97-AF65-F5344CB8AC3E}">
        <p14:creationId xmlns:p14="http://schemas.microsoft.com/office/powerpoint/2010/main" val="201287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FA98-2C1D-C624-A294-5DA0BD0A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inequality is acceptable?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0458C-5494-581B-F325-0F3A655D7ED7}"/>
              </a:ext>
            </a:extLst>
          </p:cNvPr>
          <p:cNvSpPr txBox="1"/>
          <p:nvPr/>
        </p:nvSpPr>
        <p:spPr>
          <a:xfrm>
            <a:off x="838200" y="2063796"/>
            <a:ext cx="5074171" cy="1261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Hypothetical societies </a:t>
            </a:r>
          </a:p>
          <a:p>
            <a:pPr lvl="1"/>
            <a:r>
              <a:rPr lang="en-US" sz="2400" dirty="0"/>
              <a:t>	Scott et al 2001</a:t>
            </a:r>
          </a:p>
          <a:p>
            <a:pPr lvl="1"/>
            <a:r>
              <a:rPr lang="en-US" sz="2400" dirty="0"/>
              <a:t>	Michelbach et al 2003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E8AFB-9D2E-B0A9-F6E2-B81E5A76CEAA}"/>
              </a:ext>
            </a:extLst>
          </p:cNvPr>
          <p:cNvSpPr txBox="1"/>
          <p:nvPr/>
        </p:nvSpPr>
        <p:spPr>
          <a:xfrm>
            <a:off x="3725053" y="3853296"/>
            <a:ext cx="5074170" cy="892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Inequality aversion</a:t>
            </a:r>
          </a:p>
          <a:p>
            <a:pPr lvl="1"/>
            <a:r>
              <a:rPr lang="en-US" sz="2400" dirty="0"/>
              <a:t>	Fehr and Schmidt 1999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EB60D-76AC-ED61-1C71-6DB3406E6209}"/>
              </a:ext>
            </a:extLst>
          </p:cNvPr>
          <p:cNvSpPr txBox="1"/>
          <p:nvPr/>
        </p:nvSpPr>
        <p:spPr>
          <a:xfrm>
            <a:off x="6262138" y="5230991"/>
            <a:ext cx="5074171" cy="12618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Meritocratic beliefs</a:t>
            </a:r>
          </a:p>
          <a:p>
            <a:pPr lvl="1"/>
            <a:r>
              <a:rPr lang="en-US" sz="2400" dirty="0"/>
              <a:t>	Cappelen et al 2007</a:t>
            </a:r>
          </a:p>
          <a:p>
            <a:pPr lvl="1"/>
            <a:r>
              <a:rPr lang="en-US" sz="2400" dirty="0"/>
              <a:t>	Cappelen et al 2013</a:t>
            </a:r>
          </a:p>
        </p:txBody>
      </p:sp>
    </p:spTree>
    <p:extLst>
      <p:ext uri="{BB962C8B-B14F-4D97-AF65-F5344CB8AC3E}">
        <p14:creationId xmlns:p14="http://schemas.microsoft.com/office/powerpoint/2010/main" val="155606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AD3C659C-645B-9DC2-07CB-0F54634DE9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5C7D0-A627-53D4-0D2F-1605D85C6DDE}"/>
              </a:ext>
            </a:extLst>
          </p:cNvPr>
          <p:cNvSpPr txBox="1"/>
          <p:nvPr/>
        </p:nvSpPr>
        <p:spPr>
          <a:xfrm>
            <a:off x="6096000" y="3729038"/>
            <a:ext cx="4706199" cy="954107"/>
          </a:xfrm>
          <a:prstGeom prst="rect">
            <a:avLst/>
          </a:prstGeom>
          <a:solidFill>
            <a:schemeClr val="tx1">
              <a:alpha val="30134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SOMETHING IS MISSING FROM THESE MODELS</a:t>
            </a:r>
          </a:p>
        </p:txBody>
      </p:sp>
    </p:spTree>
    <p:extLst>
      <p:ext uri="{BB962C8B-B14F-4D97-AF65-F5344CB8AC3E}">
        <p14:creationId xmlns:p14="http://schemas.microsoft.com/office/powerpoint/2010/main" val="98913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F4ACD-F14C-3164-F57D-9BAFAF4E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 Charles Mills Save Liberal Philosophy From Itself? | The Nation">
            <a:extLst>
              <a:ext uri="{FF2B5EF4-FFF2-40B4-BE49-F238E27FC236}">
                <a16:creationId xmlns:a16="http://schemas.microsoft.com/office/drawing/2014/main" id="{EF795AF5-0156-5D09-CFDE-44CE76D868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7134" b="11114"/>
          <a:stretch/>
        </p:blipFill>
        <p:spPr bwMode="auto">
          <a:xfrm>
            <a:off x="406401" y="1612449"/>
            <a:ext cx="4570333" cy="29808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1C549CC-451B-2640-2AEB-9B1C9FAB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22" y="4287074"/>
            <a:ext cx="1251141" cy="11927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">
            <a:extLst>
              <a:ext uri="{FF2B5EF4-FFF2-40B4-BE49-F238E27FC236}">
                <a16:creationId xmlns:a16="http://schemas.microsoft.com/office/drawing/2014/main" id="{039E8379-EBCE-617C-273E-067796CC7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7" r="53746" b="13800"/>
          <a:stretch/>
        </p:blipFill>
        <p:spPr bwMode="auto">
          <a:xfrm>
            <a:off x="2011713" y="4287074"/>
            <a:ext cx="1309109" cy="11927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F0B6D6-4497-18B1-F4CD-EB387B53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0" y="826530"/>
            <a:ext cx="5672603" cy="1325563"/>
          </a:xfrm>
        </p:spPr>
        <p:txBody>
          <a:bodyPr/>
          <a:lstStyle/>
          <a:p>
            <a:r>
              <a:rPr lang="en-US" dirty="0"/>
              <a:t>Critiques of Ideal Theory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541200-4346-43B6-D000-1B30FD4CDF71}"/>
              </a:ext>
            </a:extLst>
          </p:cNvPr>
          <p:cNvSpPr txBox="1">
            <a:spLocks/>
          </p:cNvSpPr>
          <p:nvPr/>
        </p:nvSpPr>
        <p:spPr>
          <a:xfrm>
            <a:off x="5355770" y="2152093"/>
            <a:ext cx="6429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Society is structured by racial hierarchy</a:t>
            </a:r>
          </a:p>
          <a:p>
            <a:r>
              <a:rPr lang="en-US" dirty="0"/>
              <a:t>Injustice is inherited—not bad luck</a:t>
            </a:r>
          </a:p>
          <a:p>
            <a:pPr lvl="1"/>
            <a:r>
              <a:rPr lang="en-US" dirty="0"/>
              <a:t>Historical, intergenerational</a:t>
            </a:r>
          </a:p>
          <a:p>
            <a:pPr lvl="1"/>
            <a:r>
              <a:rPr lang="en-US" dirty="0"/>
              <a:t>Structural, institutional</a:t>
            </a:r>
          </a:p>
          <a:p>
            <a:r>
              <a:rPr lang="en-US" dirty="0"/>
              <a:t>Justice should be comparative, achievable—not purely ideal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624CF-A2FA-21CB-51D1-DF5E49261DB6}"/>
              </a:ext>
            </a:extLst>
          </p:cNvPr>
          <p:cNvSpPr txBox="1"/>
          <p:nvPr/>
        </p:nvSpPr>
        <p:spPr>
          <a:xfrm>
            <a:off x="1767480" y="3828328"/>
            <a:ext cx="1479892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Charles Mills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F2225-BA7A-47F1-8D7B-4DEF4EC4519D}"/>
              </a:ext>
            </a:extLst>
          </p:cNvPr>
          <p:cNvSpPr txBox="1"/>
          <p:nvPr/>
        </p:nvSpPr>
        <p:spPr>
          <a:xfrm>
            <a:off x="3320822" y="5569242"/>
            <a:ext cx="1302857" cy="3385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Amartya Sen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A814B-3AFA-FBA3-5FC7-8B67CFA0ADA3}"/>
              </a:ext>
            </a:extLst>
          </p:cNvPr>
          <p:cNvSpPr txBox="1"/>
          <p:nvPr/>
        </p:nvSpPr>
        <p:spPr>
          <a:xfrm>
            <a:off x="1605363" y="5569242"/>
            <a:ext cx="1694823" cy="3385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Iris Marion Young</a:t>
            </a:r>
          </a:p>
        </p:txBody>
      </p:sp>
    </p:spTree>
    <p:extLst>
      <p:ext uri="{BB962C8B-B14F-4D97-AF65-F5344CB8AC3E}">
        <p14:creationId xmlns:p14="http://schemas.microsoft.com/office/powerpoint/2010/main" val="61334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10693</TotalTime>
  <Words>756</Words>
  <Application>Microsoft Macintosh PowerPoint</Application>
  <PresentationFormat>Widescreen</PresentationFormat>
  <Paragraphs>175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Office Theme</vt:lpstr>
      <vt:lpstr>Justice, Injustice, and History: An EITM Approach</vt:lpstr>
      <vt:lpstr>Outline</vt:lpstr>
      <vt:lpstr>What is an EITM approach?</vt:lpstr>
      <vt:lpstr>How do people choose to structure a just society?</vt:lpstr>
      <vt:lpstr>Theory of Justice (theoretical model)</vt:lpstr>
      <vt:lpstr>Choosing Justice (experimental test)</vt:lpstr>
      <vt:lpstr>How much inequality is acceptable?</vt:lpstr>
      <vt:lpstr>PowerPoint Presentation</vt:lpstr>
      <vt:lpstr>Critiques of Ideal Theory</vt:lpstr>
      <vt:lpstr>Hypotheses</vt:lpstr>
      <vt:lpstr>Goals of experimental design</vt:lpstr>
      <vt:lpstr>Sequence</vt:lpstr>
      <vt:lpstr>Pre-history</vt:lpstr>
      <vt:lpstr>Historical production (baseline)</vt:lpstr>
      <vt:lpstr>Contemporary production (baseline)</vt:lpstr>
      <vt:lpstr>Institutional choice</vt:lpstr>
      <vt:lpstr>Historical awareness</vt:lpstr>
      <vt:lpstr>Privilege awareness</vt:lpstr>
      <vt:lpstr>Inequality in a non-ideal world</vt:lpstr>
      <vt:lpstr>Hypotheses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Woon, Jonathan E</dc:creator>
  <cp:lastModifiedBy>Woon, Jonathan E</cp:lastModifiedBy>
  <cp:revision>36</cp:revision>
  <cp:lastPrinted>2025-03-28T02:00:25Z</cp:lastPrinted>
  <dcterms:created xsi:type="dcterms:W3CDTF">2025-03-13T02:57:19Z</dcterms:created>
  <dcterms:modified xsi:type="dcterms:W3CDTF">2025-03-28T13:11:48Z</dcterms:modified>
</cp:coreProperties>
</file>