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467" r:id="rId2"/>
    <p:sldId id="459" r:id="rId3"/>
    <p:sldId id="371" r:id="rId4"/>
    <p:sldId id="449" r:id="rId5"/>
    <p:sldId id="372" r:id="rId6"/>
    <p:sldId id="415" r:id="rId7"/>
    <p:sldId id="376" r:id="rId8"/>
    <p:sldId id="423" r:id="rId9"/>
    <p:sldId id="453" r:id="rId10"/>
    <p:sldId id="425" r:id="rId11"/>
    <p:sldId id="427" r:id="rId12"/>
    <p:sldId id="432" r:id="rId13"/>
    <p:sldId id="464" r:id="rId14"/>
    <p:sldId id="444" r:id="rId15"/>
    <p:sldId id="445" r:id="rId16"/>
    <p:sldId id="461" r:id="rId17"/>
    <p:sldId id="462" r:id="rId18"/>
    <p:sldId id="463" r:id="rId19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DDDDD"/>
    <a:srgbClr val="FFFF66"/>
    <a:srgbClr val="777777"/>
    <a:srgbClr val="5F5F5F"/>
    <a:srgbClr val="FFB300"/>
    <a:srgbClr val="9900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6" autoAdjust="0"/>
    <p:restoredTop sz="94660"/>
  </p:normalViewPr>
  <p:slideViewPr>
    <p:cSldViewPr>
      <p:cViewPr varScale="1">
        <p:scale>
          <a:sx n="107" d="100"/>
          <a:sy n="107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840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4" tIns="46491" rIns="92984" bIns="46491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4" tIns="46491" rIns="92984" bIns="4649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769"/>
            <a:ext cx="5608320" cy="41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4" tIns="46491" rIns="92984" bIns="46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6"/>
            <a:ext cx="3037840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4" tIns="46491" rIns="92984" bIns="46491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3956"/>
            <a:ext cx="3037840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4" tIns="46491" rIns="92984" bIns="4649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0E20AB7-BB50-4E66-89A4-BB60292110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72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17AFD-E776-497A-9865-B572A044B51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9DD65-5115-41A1-A312-34C5A3FAAD1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B7BF-098F-4D5D-B9A6-5497910601A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25D26-5EC4-45AB-BBB8-B75F86A65E3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02125-B04A-4240-9BEF-B98898C6095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5B24F-F22D-4B8D-B264-BCBAD8CB320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A5902-50E9-4D25-ACDB-762DF97E462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33" tIns="46322" rIns="92633" bIns="4632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E7EEA-A654-419C-B141-24F3F4C2A67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67926-CB81-4E3A-8036-FF702F42BFB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10862-52F3-45C7-8185-D5CA77918AB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CCEBE-CCFD-4365-8477-EA0B119A648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999E2-F976-48D3-B7A7-4744D26DCC8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974EB-EF74-4562-B14C-66330FE879F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30ADF-BB94-43E4-98E5-377847EADA3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1AEE9-AD69-4916-BAC6-43619E18F18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151D3-D2A1-4ACE-B033-BDA4E05260C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4614863" cy="346075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6"/>
            <a:ext cx="5608320" cy="4151187"/>
          </a:xfrm>
        </p:spPr>
        <p:txBody>
          <a:bodyPr lIns="92640" tIns="46325" rIns="92640" bIns="46325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0EEB42-EA10-4725-AFED-38E33220566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76135" name="Picture 7"/>
          <p:cNvPicPr>
            <a:picLocks noChangeAspect="1" noChangeArrowheads="1"/>
          </p:cNvPicPr>
          <p:nvPr/>
        </p:nvPicPr>
        <p:blipFill>
          <a:blip r:embed="rId2" cstate="print"/>
          <a:srcRect l="14674" t="15181" r="10460" b="82138"/>
          <a:stretch>
            <a:fillRect/>
          </a:stretch>
        </p:blipFill>
        <p:spPr bwMode="auto">
          <a:xfrm>
            <a:off x="-1588" y="0"/>
            <a:ext cx="91455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2" cstate="print"/>
          <a:srcRect l="14873" t="83449" r="9808" b="8739"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5577-E786-438D-892A-84255FE48D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A6F63-B841-4B0D-AEFC-79CE48A98C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08110-626E-459A-9D49-AE9508087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D9474-257A-4B15-BB61-7D388E4C8E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5D757-2DA7-4721-86E4-2BDE0D9C69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25D27-10F6-41D8-A44A-E123A5DBB9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BA8AE-9513-40E6-9F26-EB58F6699F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ED9B-C463-4011-940C-D735E4A99C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19B38-B6DE-4631-945F-82873A81FD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86AA-18CA-470E-BC21-FB97373736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6" rIns="91405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6" rIns="91405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6" rIns="91405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6" rIns="91405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6" rIns="91405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8465C2-5C54-4871-AE29-22F8A40412C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 cstate="print"/>
          <a:srcRect l="14674" t="15181" r="10460" b="82138"/>
          <a:stretch>
            <a:fillRect/>
          </a:stretch>
        </p:blipFill>
        <p:spPr bwMode="auto">
          <a:xfrm>
            <a:off x="-1588" y="0"/>
            <a:ext cx="91455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/>
          <a:srcRect l="14873" t="83449" r="9808" b="8739"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6680200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3" rIns="91424" bIns="45713"/>
          <a:lstStyle/>
          <a:p>
            <a:pPr algn="r"/>
            <a:fld id="{D4308DFC-A7D9-4C13-BE71-2A27DED4E0CD}" type="slidenum">
              <a:rPr lang="en-US" sz="140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B300"/>
        </a:buClr>
        <a:buFont typeface="Arial" charset="0"/>
        <a:buChar char="―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rBestDaysAreAhead_Clea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93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87" name="Text Box 11"/>
          <p:cNvSpPr txBox="1">
            <a:spLocks noChangeArrowheads="1"/>
          </p:cNvSpPr>
          <p:nvPr/>
        </p:nvSpPr>
        <p:spPr bwMode="auto">
          <a:xfrm>
            <a:off x="-228601" y="304800"/>
            <a:ext cx="5428325" cy="193899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990033"/>
                </a:solidFill>
                <a:latin typeface="Albertus Extra Bold" pitchFamily="34" charset="0"/>
              </a:rPr>
              <a:t>The Long Term Consequences of the Financial Crisis   </a:t>
            </a:r>
            <a:endParaRPr lang="en-US" sz="4000" b="1" dirty="0">
              <a:solidFill>
                <a:srgbClr val="990033"/>
              </a:solidFill>
              <a:latin typeface="Albertus Extra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1" y="2319992"/>
            <a:ext cx="5428325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Britannic Bold" pitchFamily="34" charset="0"/>
                <a:ea typeface="Batang" pitchFamily="18" charset="-127"/>
              </a:rPr>
              <a:t>John A. Allison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Britannic Bold" pitchFamily="34" charset="0"/>
                <a:ea typeface="Batang" pitchFamily="18" charset="-127"/>
              </a:rPr>
              <a:t>Retired Chairman and CEO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Britannic Bold" pitchFamily="34" charset="0"/>
                <a:ea typeface="Batang" pitchFamily="18" charset="-127"/>
              </a:rPr>
              <a:t>BB&amp;T Corporation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9" y="3234716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 smtClean="0"/>
          </a:p>
          <a:p>
            <a:pPr algn="ctr"/>
            <a:endParaRPr lang="en-US" sz="2400" i="1" dirty="0" smtClean="0"/>
          </a:p>
          <a:p>
            <a:pPr algn="ctr"/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5021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________________________________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65" y="1964223"/>
            <a:ext cx="49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________________________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4440" y="4114800"/>
            <a:ext cx="5020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Hobby Center for Public Policy</a:t>
            </a:r>
          </a:p>
          <a:p>
            <a:pPr algn="ctr"/>
            <a:r>
              <a:rPr lang="en-US" sz="3600" b="1" dirty="0"/>
              <a:t>University of </a:t>
            </a:r>
            <a:r>
              <a:rPr lang="en-US" sz="3600" b="1" dirty="0" smtClean="0"/>
              <a:t>Houston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11098" y="842962"/>
            <a:ext cx="9132902" cy="524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</a:rPr>
              <a:t>Perverse incentives for originations: sloppiness/fraud</a:t>
            </a: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u="sng" dirty="0">
                <a:latin typeface="Times New Roman" pitchFamily="18" charset="0"/>
              </a:rPr>
              <a:t>S&amp;P, Moody’s, Fitch (government sanctioned) </a:t>
            </a:r>
            <a:r>
              <a:rPr lang="en-US" sz="2800" b="1" u="sng" dirty="0" smtClean="0">
                <a:latin typeface="Times New Roman" pitchFamily="18" charset="0"/>
              </a:rPr>
              <a:t>make</a:t>
            </a:r>
          </a:p>
          <a:p>
            <a:pPr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en-US" sz="2800" b="1" u="sng" dirty="0">
                <a:latin typeface="Times New Roman" pitchFamily="18" charset="0"/>
              </a:rPr>
              <a:t>huge </a:t>
            </a:r>
            <a:r>
              <a:rPr lang="en-US" sz="2800" b="1" u="sng" dirty="0" smtClean="0">
                <a:latin typeface="Times New Roman" pitchFamily="18" charset="0"/>
              </a:rPr>
              <a:t>rating </a:t>
            </a:r>
            <a:r>
              <a:rPr lang="en-US" sz="2800" b="1" u="sng" dirty="0">
                <a:latin typeface="Times New Roman" pitchFamily="18" charset="0"/>
              </a:rPr>
              <a:t>mistakes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Investment bankers create financial “innovations</a:t>
            </a:r>
            <a:r>
              <a:rPr lang="en-US" sz="2800" b="1" dirty="0" smtClean="0">
                <a:latin typeface="Times New Roman" pitchFamily="18" charset="0"/>
              </a:rPr>
              <a:t>”</a:t>
            </a:r>
          </a:p>
          <a:p>
            <a:pPr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</a:rPr>
              <a:t>under </a:t>
            </a:r>
            <a:r>
              <a:rPr lang="en-US" sz="2800" b="1" dirty="0" smtClean="0">
                <a:latin typeface="Times New Roman" pitchFamily="18" charset="0"/>
              </a:rPr>
              <a:t>belief </a:t>
            </a:r>
            <a:r>
              <a:rPr lang="en-US" sz="2800" b="1" dirty="0">
                <a:latin typeface="Times New Roman" pitchFamily="18" charset="0"/>
              </a:rPr>
              <a:t>that Federal Reserve will keep risk </a:t>
            </a:r>
            <a:r>
              <a:rPr lang="en-US" sz="2800" b="1" dirty="0" smtClean="0">
                <a:latin typeface="Times New Roman" pitchFamily="18" charset="0"/>
              </a:rPr>
              <a:t>in</a:t>
            </a:r>
          </a:p>
          <a:p>
            <a:pPr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financial markets </a:t>
            </a:r>
            <a:r>
              <a:rPr lang="en-US" sz="2800" b="1" dirty="0">
                <a:latin typeface="Times New Roman" pitchFamily="18" charset="0"/>
              </a:rPr>
              <a:t>low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Char char="―"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Investment bankers make irresponsible </a:t>
            </a:r>
            <a:r>
              <a:rPr lang="en-US" sz="2800" b="1" dirty="0" smtClean="0">
                <a:latin typeface="Times New Roman" pitchFamily="18" charset="0"/>
              </a:rPr>
              <a:t>decisions</a:t>
            </a:r>
          </a:p>
          <a:p>
            <a:pPr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</a:rPr>
              <a:t>based on “</a:t>
            </a:r>
            <a:r>
              <a:rPr lang="en-US" sz="2800" b="1" dirty="0" smtClean="0">
                <a:latin typeface="Times New Roman" pitchFamily="18" charset="0"/>
              </a:rPr>
              <a:t>greedy”; dumb-</a:t>
            </a:r>
            <a:r>
              <a:rPr lang="en-US" sz="2800" b="1" u="sng" dirty="0" smtClean="0">
                <a:latin typeface="Times New Roman" pitchFamily="18" charset="0"/>
              </a:rPr>
              <a:t>pragmatic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thinking: i.e</a:t>
            </a:r>
            <a:r>
              <a:rPr lang="en-US" sz="2800" b="1" dirty="0" smtClean="0">
                <a:latin typeface="Times New Roman" pitchFamily="18" charset="0"/>
              </a:rPr>
              <a:t>.,</a:t>
            </a:r>
          </a:p>
          <a:p>
            <a:pPr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short </a:t>
            </a:r>
            <a:r>
              <a:rPr lang="en-US" sz="2800" b="1" dirty="0">
                <a:latin typeface="Times New Roman" pitchFamily="18" charset="0"/>
              </a:rPr>
              <a:t>term: </a:t>
            </a:r>
            <a:r>
              <a:rPr lang="en-US" sz="2800" b="1" dirty="0" smtClean="0">
                <a:latin typeface="Times New Roman" pitchFamily="18" charset="0"/>
              </a:rPr>
              <a:t> irrational/lacks integrity/evasion/arrogance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1097" y="228600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b="1" dirty="0">
                <a:latin typeface="Georgia" pitchFamily="18" charset="0"/>
              </a:rPr>
              <a:t>Originate and Sell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-19975" y="191891"/>
            <a:ext cx="9144000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6" tIns="45709" rIns="91416" bIns="45709">
            <a:spAutoFit/>
          </a:bodyPr>
          <a:lstStyle/>
          <a:p>
            <a:pPr algn="ctr"/>
            <a:r>
              <a:rPr lang="en-US" sz="3600" b="1" dirty="0">
                <a:latin typeface="Georgia" pitchFamily="18" charset="0"/>
              </a:rPr>
              <a:t>Misregulation:  Not Deregulation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-254000" y="838200"/>
            <a:ext cx="9334500" cy="635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Regulatory cost at all time high at peak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bubble</a:t>
            </a:r>
          </a:p>
          <a:p>
            <a:pPr marL="363538" lvl="1"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(2005-2007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800" b="1" dirty="0" smtClean="0">
                <a:solidFill>
                  <a:srgbClr val="FFB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srgbClr val="FFB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Privacy Act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B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Sarbanes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Oxley </a:t>
            </a:r>
          </a:p>
          <a:p>
            <a:pPr marL="363538" lvl="1">
              <a:spcBef>
                <a:spcPts val="0"/>
              </a:spcBef>
              <a:spcAft>
                <a:spcPts val="600"/>
              </a:spcAft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srgbClr val="FFB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Patriot Act </a:t>
            </a:r>
          </a:p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Irrational belief in “models”</a:t>
            </a:r>
          </a:p>
          <a:p>
            <a:pPr marL="363538" lvl="1">
              <a:tabLst>
                <a:tab pos="227013" algn="l"/>
                <a:tab pos="317500" algn="l"/>
              </a:tabLst>
            </a:pPr>
            <a:r>
              <a:rPr lang="en-US" sz="2800" b="1" dirty="0">
                <a:solidFill>
                  <a:srgbClr val="FFB300"/>
                </a:solidFill>
                <a:latin typeface="Times New Roman" pitchFamily="18" charset="0"/>
                <a:cs typeface="Times New Roman" pitchFamily="18" charset="0"/>
              </a:rPr>
              <a:t>       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Wachovia/Citigroup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as “Best Practices” </a:t>
            </a:r>
          </a:p>
          <a:p>
            <a:pPr marL="363538" lvl="1">
              <a:spcAft>
                <a:spcPts val="600"/>
              </a:spcAft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>
                <a:solidFill>
                  <a:srgbClr val="FFB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BASEL/European banks 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Huge misdirection of management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Bank Regulators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tightened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lending standards!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800" b="1" dirty="0">
                <a:solidFill>
                  <a:srgbClr val="FFB300"/>
                </a:solidFill>
                <a:latin typeface="Times New Roman" pitchFamily="18" charset="0"/>
                <a:cs typeface="Times New Roman" pitchFamily="18" charset="0"/>
              </a:rPr>
              <a:t>       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Talk one game / play another: unequal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incentives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regulators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63538" lvl="1">
              <a:lnSpc>
                <a:spcPct val="130000"/>
              </a:lnSpc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200" b="1" dirty="0">
              <a:latin typeface="Times New Roman" pitchFamily="18" charset="0"/>
            </a:endParaRPr>
          </a:p>
          <a:p>
            <a:pPr marL="133350" indent="-133350">
              <a:lnSpc>
                <a:spcPct val="130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2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Market Corrections Are </a:t>
            </a:r>
            <a:r>
              <a:rPr lang="en-US" sz="3200" b="1" dirty="0" smtClean="0">
                <a:latin typeface="Georgia" pitchFamily="18" charset="0"/>
              </a:rPr>
              <a:t>Necessary</a:t>
            </a:r>
            <a:endParaRPr lang="en-US" sz="3200" b="1" dirty="0">
              <a:latin typeface="Georgia" pitchFamily="18" charset="0"/>
            </a:endParaRP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0" y="808038"/>
            <a:ext cx="8953500" cy="67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 marL="363538" lvl="1">
              <a:lnSpc>
                <a:spcPct val="14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</a:rPr>
              <a:t>World is a better place to live with Countrywide </a:t>
            </a:r>
          </a:p>
          <a:p>
            <a:pPr marL="363538" lvl="1">
              <a:lnSpc>
                <a:spcPct val="9000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and WaMu out of business: misallocations of capital.</a:t>
            </a:r>
          </a:p>
          <a:p>
            <a:pPr marL="363538" lvl="1">
              <a:lnSpc>
                <a:spcPct val="14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Credit standards were far too loose at peak of bubble: </a:t>
            </a:r>
          </a:p>
          <a:p>
            <a:pPr marL="363538" lvl="1">
              <a:lnSpc>
                <a:spcPct val="9000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standards </a:t>
            </a:r>
            <a:r>
              <a:rPr lang="en-US" sz="2400" b="1" dirty="0" smtClean="0">
                <a:latin typeface="Times New Roman" pitchFamily="18" charset="0"/>
              </a:rPr>
              <a:t>needed </a:t>
            </a:r>
            <a:r>
              <a:rPr lang="en-US" sz="2400" b="1" dirty="0">
                <a:latin typeface="Times New Roman" pitchFamily="18" charset="0"/>
              </a:rPr>
              <a:t>to be tightened – </a:t>
            </a:r>
            <a:r>
              <a:rPr lang="en-US" sz="2400" b="1" dirty="0" smtClean="0">
                <a:latin typeface="Times New Roman" pitchFamily="18" charset="0"/>
              </a:rPr>
              <a:t>excessive </a:t>
            </a:r>
            <a:r>
              <a:rPr lang="en-US" sz="2400" b="1" dirty="0">
                <a:latin typeface="Times New Roman" pitchFamily="18" charset="0"/>
              </a:rPr>
              <a:t>leverage</a:t>
            </a:r>
          </a:p>
          <a:p>
            <a:pPr marL="363538" lvl="1">
              <a:lnSpc>
                <a:spcPct val="14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Saving rate </a:t>
            </a:r>
            <a:r>
              <a:rPr lang="en-US" sz="2400" b="1" dirty="0" smtClean="0">
                <a:latin typeface="Times New Roman" pitchFamily="18" charset="0"/>
              </a:rPr>
              <a:t>needed </a:t>
            </a:r>
            <a:r>
              <a:rPr lang="en-US" sz="2400" b="1" dirty="0">
                <a:latin typeface="Times New Roman" pitchFamily="18" charset="0"/>
              </a:rPr>
              <a:t>to be increased</a:t>
            </a:r>
          </a:p>
          <a:p>
            <a:pPr marL="363538" lvl="1">
              <a:lnSpc>
                <a:spcPct val="14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Overinvestment in housing </a:t>
            </a:r>
            <a:r>
              <a:rPr lang="en-US" sz="2400" b="1" dirty="0" smtClean="0">
                <a:latin typeface="Times New Roman" pitchFamily="18" charset="0"/>
              </a:rPr>
              <a:t>needed </a:t>
            </a:r>
            <a:r>
              <a:rPr lang="en-US" sz="2400" b="1" dirty="0">
                <a:latin typeface="Times New Roman" pitchFamily="18" charset="0"/>
              </a:rPr>
              <a:t>to be corrected: </a:t>
            </a:r>
          </a:p>
          <a:p>
            <a:pPr marL="363538" lvl="1">
              <a:lnSpc>
                <a:spcPct val="90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 less capital to housing: more to productive investment</a:t>
            </a:r>
          </a:p>
          <a:p>
            <a:pPr marL="363538" lvl="1">
              <a:lnSpc>
                <a:spcPct val="14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We needed a correction: natural market </a:t>
            </a:r>
            <a:r>
              <a:rPr lang="en-US" sz="2400" b="1" dirty="0" smtClean="0">
                <a:latin typeface="Times New Roman" pitchFamily="18" charset="0"/>
              </a:rPr>
              <a:t>process</a:t>
            </a:r>
            <a:endParaRPr lang="en-US" sz="2400" b="1" dirty="0">
              <a:latin typeface="Times New Roman" pitchFamily="18" charset="0"/>
            </a:endParaRPr>
          </a:p>
          <a:p>
            <a:pPr marL="363538" lvl="1">
              <a:lnSpc>
                <a:spcPct val="14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</a:t>
            </a:r>
            <a:r>
              <a:rPr lang="en-US" sz="2400" b="1" u="sng" dirty="0" smtClean="0">
                <a:latin typeface="Times New Roman" pitchFamily="18" charset="0"/>
              </a:rPr>
              <a:t>However</a:t>
            </a:r>
            <a:r>
              <a:rPr lang="en-US" sz="2400" b="1" dirty="0" smtClean="0">
                <a:latin typeface="Times New Roman" pitchFamily="18" charset="0"/>
              </a:rPr>
              <a:t>, </a:t>
            </a:r>
            <a:r>
              <a:rPr lang="en-US" sz="2400" b="1" u="sng" dirty="0" smtClean="0">
                <a:latin typeface="Times New Roman" pitchFamily="18" charset="0"/>
              </a:rPr>
              <a:t>we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would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not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have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had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excesses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and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misallocations</a:t>
            </a:r>
            <a:endParaRPr lang="en-US" sz="2400" b="1" u="sng" dirty="0">
              <a:latin typeface="Times New Roman" pitchFamily="18" charset="0"/>
            </a:endParaRPr>
          </a:p>
          <a:p>
            <a:pPr marL="363538" lvl="1">
              <a:lnSpc>
                <a:spcPct val="90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 </a:t>
            </a:r>
            <a:r>
              <a:rPr lang="en-US" sz="2400" b="1" u="sng" dirty="0" smtClean="0">
                <a:latin typeface="Times New Roman" pitchFamily="18" charset="0"/>
              </a:rPr>
              <a:t>of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this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magnitude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without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government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policy</a:t>
            </a:r>
            <a:r>
              <a:rPr lang="en-US" sz="2400" b="1" dirty="0" smtClean="0">
                <a:latin typeface="Times New Roman" pitchFamily="18" charset="0"/>
              </a:rPr>
              <a:t>; </a:t>
            </a:r>
            <a:r>
              <a:rPr lang="en-US" sz="2400" b="1" u="sng" dirty="0" smtClean="0">
                <a:latin typeface="Times New Roman" pitchFamily="18" charset="0"/>
              </a:rPr>
              <a:t>and</a:t>
            </a:r>
          </a:p>
          <a:p>
            <a:pPr marL="363538" lvl="1">
              <a:lnSpc>
                <a:spcPct val="90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r>
              <a:rPr lang="en-US" sz="2400" b="1" dirty="0" smtClean="0">
                <a:latin typeface="Times New Roman" pitchFamily="18" charset="0"/>
              </a:rPr>
              <a:t>     </a:t>
            </a:r>
            <a:r>
              <a:rPr lang="en-US" sz="2400" b="1" u="sng" dirty="0" smtClean="0">
                <a:latin typeface="Times New Roman" pitchFamily="18" charset="0"/>
              </a:rPr>
              <a:t>government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policymakers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created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panic</a:t>
            </a:r>
            <a:endParaRPr lang="en-US" sz="2400" b="1" u="sng" dirty="0">
              <a:latin typeface="Times New Roman" pitchFamily="18" charset="0"/>
            </a:endParaRPr>
          </a:p>
          <a:p>
            <a:pPr marL="1090613" lvl="3">
              <a:lnSpc>
                <a:spcPct val="14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We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would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have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experienced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minor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corrections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all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</a:rPr>
              <a:t>along</a:t>
            </a:r>
          </a:p>
          <a:p>
            <a:pPr marL="1454150" lvl="4">
              <a:lnSpc>
                <a:spcPct val="140000"/>
              </a:lnSpc>
              <a:buClr>
                <a:srgbClr val="FFB300"/>
              </a:buClr>
              <a:buFont typeface="Arial" charset="0"/>
              <a:buChar char="―"/>
              <a:tabLst>
                <a:tab pos="227013" algn="l"/>
                <a:tab pos="317500" algn="l"/>
              </a:tabLst>
            </a:pPr>
            <a:endParaRPr lang="en-US" sz="2200" b="1" dirty="0">
              <a:latin typeface="Times New Roman" pitchFamily="18" charset="0"/>
            </a:endParaRPr>
          </a:p>
          <a:p>
            <a:pPr marL="363538" lvl="1">
              <a:lnSpc>
                <a:spcPct val="14000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200" b="1" dirty="0">
                <a:latin typeface="Times New Roman" pitchFamily="18" charset="0"/>
              </a:rPr>
              <a:t>             </a:t>
            </a:r>
          </a:p>
          <a:p>
            <a:pPr marL="133350" indent="-133350">
              <a:lnSpc>
                <a:spcPct val="140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2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1097" y="381000"/>
            <a:ext cx="9144000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6" tIns="45709" rIns="91416" bIns="45709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What Are Possible </a:t>
            </a:r>
            <a:r>
              <a:rPr lang="en-US" sz="3200" b="1" dirty="0" smtClean="0">
                <a:latin typeface="Georgia" pitchFamily="18" charset="0"/>
              </a:rPr>
              <a:t>Cures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-228600" y="1295400"/>
            <a:ext cx="9271000" cy="44592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</a:rPr>
              <a:t> ■    </a:t>
            </a:r>
            <a:r>
              <a:rPr lang="en-US" sz="2400" b="1" dirty="0" smtClean="0">
                <a:latin typeface="Times New Roman" pitchFamily="18" charset="0"/>
              </a:rPr>
              <a:t>Cut government spending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 smtClean="0">
                <a:latin typeface="Times New Roman" pitchFamily="18" charset="0"/>
              </a:rPr>
              <a:t>	─ Spending money we do not have on things that we do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          not  need to be done will not raise our standard of living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■</a:t>
            </a:r>
            <a:r>
              <a:rPr lang="en-US" sz="2400" b="1" dirty="0" smtClean="0">
                <a:latin typeface="Times New Roman" pitchFamily="18" charset="0"/>
              </a:rPr>
              <a:t>    Radically reduce regulations:  Destruction of creative thinking</a:t>
            </a:r>
            <a:endParaRPr lang="en-US" sz="2400" b="1" dirty="0">
              <a:latin typeface="Times New Roman" pitchFamily="18" charset="0"/>
            </a:endParaRP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</a:rPr>
              <a:t>■</a:t>
            </a:r>
            <a:r>
              <a:rPr lang="en-US" sz="2400" b="1" dirty="0" smtClean="0">
                <a:latin typeface="Times New Roman" pitchFamily="18" charset="0"/>
              </a:rPr>
              <a:t>    Low/Neutral tax rates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■</a:t>
            </a:r>
            <a:r>
              <a:rPr lang="en-US" sz="2400" b="1" dirty="0" smtClean="0">
                <a:latin typeface="Times New Roman" pitchFamily="18" charset="0"/>
              </a:rPr>
              <a:t>    Fed must create “Sound Money/Gold Standard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</a:rPr>
              <a:t>■</a:t>
            </a:r>
            <a:r>
              <a:rPr lang="en-US" sz="2400" b="1" dirty="0" smtClean="0">
                <a:latin typeface="Times New Roman" pitchFamily="18" charset="0"/>
              </a:rPr>
              <a:t>    Carefully privatize Social Security, Medicare, Freddie/Fannie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</a:rPr>
              <a:t>■</a:t>
            </a:r>
            <a:r>
              <a:rPr lang="en-US" sz="2400" b="1" dirty="0" smtClean="0">
                <a:latin typeface="Times New Roman" pitchFamily="18" charset="0"/>
              </a:rPr>
              <a:t>    Let market correct:  Do not rescue any more companies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       or homeowners:</a:t>
            </a:r>
          </a:p>
          <a:p>
            <a:pPr marL="363538" lvl="1">
              <a:spcAft>
                <a:spcPts val="6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</a:rPr>
              <a:t>- Citigroup, Chrysler, </a:t>
            </a:r>
            <a:r>
              <a:rPr lang="en-US" sz="2400" b="1" u="sng" dirty="0" smtClean="0">
                <a:latin typeface="Times New Roman" pitchFamily="18" charset="0"/>
              </a:rPr>
              <a:t>Housing</a:t>
            </a:r>
            <a:endParaRPr lang="en-US" sz="2400" b="1" u="sng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Deepest Causes are Philosophical</a:t>
            </a:r>
          </a:p>
          <a:p>
            <a:pPr algn="ctr"/>
            <a:r>
              <a:rPr lang="en-US" sz="3200" b="1" dirty="0">
                <a:latin typeface="Georgia" pitchFamily="18" charset="0"/>
              </a:rPr>
              <a:t>Different Than You May Think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127000" y="976450"/>
            <a:ext cx="8699500" cy="589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727" tIns="36364" rIns="72727" bIns="36364">
            <a:spAutoFit/>
          </a:bodyPr>
          <a:lstStyle/>
          <a:p>
            <a:pPr marL="0" lvl="1">
              <a:lnSpc>
                <a:spcPts val="288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</a:rPr>
              <a:t>Altruism </a:t>
            </a:r>
          </a:p>
          <a:p>
            <a:pPr marL="0" lvl="1">
              <a:lnSpc>
                <a:spcPts val="288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400" b="1" dirty="0">
                <a:latin typeface="Times New Roman" pitchFamily="18" charset="0"/>
              </a:rPr>
              <a:t> Affordable Housing </a:t>
            </a:r>
          </a:p>
          <a:p>
            <a:pPr marL="0" lvl="1">
              <a:lnSpc>
                <a:spcPts val="288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400" b="1" dirty="0">
                <a:latin typeface="Times New Roman" pitchFamily="18" charset="0"/>
              </a:rPr>
              <a:t> Redistribute from productive to non-productive </a:t>
            </a:r>
          </a:p>
          <a:p>
            <a:pPr marL="0" lvl="1">
              <a:lnSpc>
                <a:spcPts val="2880"/>
              </a:lnSpc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400" b="1" dirty="0">
                <a:latin typeface="Times New Roman" pitchFamily="18" charset="0"/>
              </a:rPr>
              <a:t> No one has a right to their own life </a:t>
            </a:r>
          </a:p>
          <a:p>
            <a:pPr marL="0" lvl="1">
              <a:lnSpc>
                <a:spcPts val="288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Pragmatism </a:t>
            </a:r>
          </a:p>
          <a:p>
            <a:pPr marL="0" lvl="1">
              <a:lnSpc>
                <a:spcPts val="288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B300"/>
                </a:solidFill>
                <a:latin typeface="Times New Roman" pitchFamily="18" charset="0"/>
              </a:rPr>
              <a:t>     –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Short term: What works: Negative amortization </a:t>
            </a:r>
            <a:r>
              <a:rPr lang="en-US" sz="2400" b="1" dirty="0" smtClean="0">
                <a:latin typeface="Times New Roman" pitchFamily="18" charset="0"/>
              </a:rPr>
              <a:t>mortgages</a:t>
            </a:r>
          </a:p>
          <a:p>
            <a:pPr marL="0" lvl="1">
              <a:lnSpc>
                <a:spcPts val="288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          worked for </a:t>
            </a:r>
            <a:r>
              <a:rPr lang="en-US" sz="2400" b="1" dirty="0">
                <a:latin typeface="Times New Roman" pitchFamily="18" charset="0"/>
              </a:rPr>
              <a:t>a number of years </a:t>
            </a:r>
          </a:p>
          <a:p>
            <a:pPr marL="0" lvl="1">
              <a:lnSpc>
                <a:spcPts val="2880"/>
              </a:lnSpc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400" b="1" dirty="0">
                <a:latin typeface="Times New Roman" pitchFamily="18" charset="0"/>
              </a:rPr>
              <a:t> Irrationality</a:t>
            </a:r>
          </a:p>
          <a:p>
            <a:pPr marL="0" lvl="1">
              <a:lnSpc>
                <a:spcPts val="2880"/>
              </a:lnSpc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400" b="1" dirty="0">
                <a:latin typeface="Times New Roman" pitchFamily="18" charset="0"/>
              </a:rPr>
              <a:t> Lack of </a:t>
            </a:r>
            <a:r>
              <a:rPr lang="en-US" sz="2400" b="1" dirty="0" smtClean="0">
                <a:latin typeface="Times New Roman" pitchFamily="18" charset="0"/>
              </a:rPr>
              <a:t>integrity</a:t>
            </a:r>
            <a:endParaRPr lang="en-US" sz="2400" b="1" dirty="0">
              <a:latin typeface="Times New Roman" pitchFamily="18" charset="0"/>
            </a:endParaRPr>
          </a:p>
          <a:p>
            <a:pPr marL="0" lvl="1">
              <a:lnSpc>
                <a:spcPts val="288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“Free Lunch” Mentality </a:t>
            </a:r>
          </a:p>
          <a:p>
            <a:pPr marL="0" lvl="1">
              <a:lnSpc>
                <a:spcPts val="2880"/>
              </a:lnSpc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400" b="1" dirty="0">
                <a:latin typeface="Times New Roman" pitchFamily="18" charset="0"/>
              </a:rPr>
              <a:t> Social Security </a:t>
            </a:r>
          </a:p>
          <a:p>
            <a:pPr marL="0" lvl="1">
              <a:lnSpc>
                <a:spcPts val="2880"/>
              </a:lnSpc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400" b="1" dirty="0">
                <a:latin typeface="Times New Roman" pitchFamily="18" charset="0"/>
              </a:rPr>
              <a:t> Medicare </a:t>
            </a:r>
          </a:p>
          <a:p>
            <a:pPr marL="0" lvl="1">
              <a:lnSpc>
                <a:spcPts val="288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Lack of Personal Responsibility </a:t>
            </a:r>
          </a:p>
          <a:p>
            <a:pPr marL="0" lvl="1">
              <a:lnSpc>
                <a:spcPts val="288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400" b="1" dirty="0">
                <a:latin typeface="Times New Roman" pitchFamily="18" charset="0"/>
              </a:rPr>
              <a:t> Death of Democracies: Tyranny of Majority </a:t>
            </a:r>
          </a:p>
          <a:p>
            <a:pPr marL="363538" lvl="1">
              <a:buClr>
                <a:srgbClr val="FFB300"/>
              </a:buClr>
              <a:buFont typeface="Arial" charset="0"/>
              <a:buChar char="―"/>
              <a:tabLst>
                <a:tab pos="227013" algn="l"/>
                <a:tab pos="317500" algn="l"/>
              </a:tabLst>
            </a:pPr>
            <a:endParaRPr lang="en-US" sz="2000" b="1" dirty="0">
              <a:latin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28113" y="304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</a:rPr>
              <a:t>Deepest Cure is Philosophical 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111125" y="1066800"/>
            <a:ext cx="8921750" cy="45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727" tIns="36364" rIns="72727" bIns="36364">
            <a:spAutoFit/>
          </a:bodyPr>
          <a:lstStyle/>
          <a:p>
            <a:pPr marL="363538" lvl="1">
              <a:lnSpc>
                <a:spcPct val="11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</a:rPr>
              <a:t>Life, Liberty, and the Pursuit of Happiness </a:t>
            </a:r>
          </a:p>
          <a:p>
            <a:pPr marL="363538" lvl="1">
              <a:lnSpc>
                <a:spcPct val="11000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8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800" b="1" dirty="0">
                <a:latin typeface="Times New Roman" pitchFamily="18" charset="0"/>
              </a:rPr>
              <a:t> Right to your life and your happiness</a:t>
            </a:r>
          </a:p>
          <a:p>
            <a:pPr marL="363538" lvl="1">
              <a:lnSpc>
                <a:spcPct val="11000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800" b="1" dirty="0">
                <a:solidFill>
                  <a:srgbClr val="FFB300"/>
                </a:solidFill>
                <a:latin typeface="Times New Roman" pitchFamily="18" charset="0"/>
              </a:rPr>
              <a:t>        –</a:t>
            </a:r>
            <a:r>
              <a:rPr lang="en-US" sz="2800" b="1" dirty="0">
                <a:latin typeface="Times New Roman" pitchFamily="18" charset="0"/>
              </a:rPr>
              <a:t> Personal responsibility </a:t>
            </a:r>
          </a:p>
          <a:p>
            <a:pPr marL="363538" lvl="1">
              <a:spcAft>
                <a:spcPts val="1200"/>
              </a:spcAft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B300"/>
                </a:solidFill>
                <a:latin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No “free” lunches </a:t>
            </a:r>
          </a:p>
          <a:p>
            <a:pPr marL="363538" lvl="1">
              <a:spcAft>
                <a:spcPts val="120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Demands and rewards rationality / </a:t>
            </a:r>
            <a:r>
              <a:rPr lang="en-US" sz="2800" b="1" dirty="0" smtClean="0">
                <a:latin typeface="Times New Roman" pitchFamily="18" charset="0"/>
              </a:rPr>
              <a:t>self-discipline</a:t>
            </a:r>
            <a:endParaRPr lang="en-US" sz="2800" b="1" dirty="0">
              <a:latin typeface="Times New Roman" pitchFamily="18" charset="0"/>
            </a:endParaRPr>
          </a:p>
          <a:p>
            <a:pPr marL="363538" lvl="1">
              <a:spcAft>
                <a:spcPts val="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Pursuit of each individual’s long term </a:t>
            </a:r>
            <a:r>
              <a:rPr lang="en-US" sz="2800" b="1" dirty="0" smtClean="0">
                <a:latin typeface="Times New Roman" pitchFamily="18" charset="0"/>
              </a:rPr>
              <a:t>rational</a:t>
            </a:r>
          </a:p>
          <a:p>
            <a:pPr marL="363538" lvl="1">
              <a:spcAft>
                <a:spcPts val="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 smtClean="0">
                <a:latin typeface="Times New Roman" pitchFamily="18" charset="0"/>
              </a:rPr>
              <a:t>    self-interest </a:t>
            </a:r>
            <a:r>
              <a:rPr lang="en-US" sz="2800" b="1" dirty="0">
                <a:latin typeface="Times New Roman" pitchFamily="18" charset="0"/>
              </a:rPr>
              <a:t>in </a:t>
            </a:r>
            <a:r>
              <a:rPr lang="en-US" sz="2800" b="1" dirty="0" smtClean="0">
                <a:latin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</a:rPr>
              <a:t>context of the “</a:t>
            </a:r>
            <a:r>
              <a:rPr lang="en-US" sz="2800" b="1" dirty="0" smtClean="0">
                <a:latin typeface="Times New Roman" pitchFamily="18" charset="0"/>
              </a:rPr>
              <a:t>Trader</a:t>
            </a:r>
          </a:p>
          <a:p>
            <a:pPr marL="363538" lvl="1">
              <a:spcAft>
                <a:spcPts val="1200"/>
              </a:spcAft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</a:rPr>
              <a:t>Principle</a:t>
            </a:r>
            <a:r>
              <a:rPr lang="en-US" sz="2800" b="1" dirty="0" smtClean="0">
                <a:latin typeface="Times New Roman" pitchFamily="18" charset="0"/>
              </a:rPr>
              <a:t>” – </a:t>
            </a:r>
            <a:r>
              <a:rPr lang="en-US" sz="2800" b="1" u="sng" dirty="0">
                <a:latin typeface="Times New Roman" pitchFamily="18" charset="0"/>
              </a:rPr>
              <a:t>creating win/win </a:t>
            </a:r>
            <a:r>
              <a:rPr lang="en-US" sz="2800" b="1" u="sng" dirty="0" smtClean="0">
                <a:latin typeface="Times New Roman" pitchFamily="18" charset="0"/>
              </a:rPr>
              <a:t>relationships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</a:endParaRPr>
          </a:p>
          <a:p>
            <a:pPr marL="363538" lvl="1">
              <a:spcAft>
                <a:spcPts val="120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u="sng" dirty="0">
                <a:latin typeface="Times New Roman" pitchFamily="18" charset="0"/>
              </a:rPr>
              <a:t>Atlas Shrugged</a:t>
            </a:r>
            <a:r>
              <a:rPr lang="en-US" sz="2800" b="1" dirty="0">
                <a:latin typeface="Times New Roman" pitchFamily="18" charset="0"/>
              </a:rPr>
              <a:t> (1957)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</a:rPr>
              <a:t>What Happens Now?</a:t>
            </a:r>
          </a:p>
          <a:p>
            <a:pPr algn="ctr"/>
            <a:r>
              <a:rPr lang="en-US" sz="4000" b="1" dirty="0">
                <a:latin typeface="Times New Roman" pitchFamily="18" charset="0"/>
              </a:rPr>
              <a:t>Short Term</a:t>
            </a: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0" y="1524000"/>
            <a:ext cx="8921750" cy="45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 marL="363538" lvl="1">
              <a:lnSpc>
                <a:spcPct val="11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</a:rPr>
              <a:t>We </a:t>
            </a:r>
            <a:r>
              <a:rPr lang="en-US" sz="2400" b="1" dirty="0" smtClean="0">
                <a:latin typeface="Times New Roman" pitchFamily="18" charset="0"/>
              </a:rPr>
              <a:t>have experienced </a:t>
            </a:r>
            <a:r>
              <a:rPr lang="en-US" sz="2400" b="1" dirty="0">
                <a:latin typeface="Times New Roman" pitchFamily="18" charset="0"/>
              </a:rPr>
              <a:t>a </a:t>
            </a:r>
            <a:r>
              <a:rPr lang="en-US" sz="2400" b="1" dirty="0" smtClean="0">
                <a:latin typeface="Times New Roman" pitchFamily="18" charset="0"/>
              </a:rPr>
              <a:t>very serious and lingering recession</a:t>
            </a:r>
            <a:endParaRPr lang="en-US" sz="2400" b="1" dirty="0">
              <a:latin typeface="Times New Roman" pitchFamily="18" charset="0"/>
            </a:endParaRPr>
          </a:p>
          <a:p>
            <a:pPr marL="727075" lvl="2">
              <a:lnSpc>
                <a:spcPct val="11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Real economic </a:t>
            </a:r>
            <a:r>
              <a:rPr lang="en-US" sz="2400" b="1" dirty="0" smtClean="0">
                <a:latin typeface="Times New Roman" pitchFamily="18" charset="0"/>
              </a:rPr>
              <a:t>issues:  massive misallocation of capital</a:t>
            </a:r>
            <a:endParaRPr lang="en-US" sz="2400" b="1" dirty="0">
              <a:latin typeface="Times New Roman" pitchFamily="18" charset="0"/>
            </a:endParaRPr>
          </a:p>
          <a:p>
            <a:pPr marL="727075" lvl="2">
              <a:lnSpc>
                <a:spcPct val="11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Lack of </a:t>
            </a:r>
            <a:r>
              <a:rPr lang="en-US" sz="2400" b="1" dirty="0" smtClean="0">
                <a:latin typeface="Times New Roman" pitchFamily="18" charset="0"/>
              </a:rPr>
              <a:t>confidence</a:t>
            </a:r>
          </a:p>
          <a:p>
            <a:pPr marL="727075" lvl="2"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400" b="1" dirty="0" smtClean="0">
                <a:latin typeface="Times New Roman" pitchFamily="18" charset="0"/>
              </a:rPr>
              <a:t>  “Double Dip”:  Possible</a:t>
            </a:r>
          </a:p>
          <a:p>
            <a:pPr marL="727075" lvl="2">
              <a:lnSpc>
                <a:spcPct val="11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endParaRPr lang="en-US" sz="2400" b="1" dirty="0" smtClean="0">
              <a:latin typeface="Times New Roman" pitchFamily="18" charset="0"/>
            </a:endParaRPr>
          </a:p>
          <a:p>
            <a:pPr marL="363538" lvl="1">
              <a:lnSpc>
                <a:spcPct val="11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 smtClean="0">
                <a:latin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</a:rPr>
              <a:t>Most likely: modest economic recovery </a:t>
            </a:r>
            <a:r>
              <a:rPr lang="en-US" sz="2400" b="1" dirty="0" smtClean="0">
                <a:latin typeface="Times New Roman" pitchFamily="18" charset="0"/>
              </a:rPr>
              <a:t>in progress – </a:t>
            </a:r>
            <a:r>
              <a:rPr lang="en-US" sz="2400" b="1" dirty="0">
                <a:latin typeface="Times New Roman" pitchFamily="18" charset="0"/>
              </a:rPr>
              <a:t>followed by </a:t>
            </a:r>
            <a:r>
              <a:rPr lang="en-US" sz="2400" b="1" dirty="0" smtClean="0">
                <a:latin typeface="Times New Roman" pitchFamily="18" charset="0"/>
              </a:rPr>
              <a:t>period </a:t>
            </a:r>
            <a:r>
              <a:rPr lang="en-US" sz="2400" b="1" dirty="0">
                <a:latin typeface="Times New Roman" pitchFamily="18" charset="0"/>
              </a:rPr>
              <a:t>of slow real growth – </a:t>
            </a:r>
            <a:r>
              <a:rPr lang="en-US" sz="2400" b="1" dirty="0" smtClean="0">
                <a:latin typeface="Times New Roman" pitchFamily="18" charset="0"/>
              </a:rPr>
              <a:t>unemployment above “natural rate”:  recent </a:t>
            </a:r>
            <a:r>
              <a:rPr lang="en-US" sz="2400" b="1" dirty="0">
                <a:latin typeface="Times New Roman" pitchFamily="18" charset="0"/>
              </a:rPr>
              <a:t>government </a:t>
            </a:r>
            <a:r>
              <a:rPr lang="en-US" sz="2400" b="1" dirty="0" smtClean="0">
                <a:latin typeface="Times New Roman" pitchFamily="18" charset="0"/>
              </a:rPr>
              <a:t>“stimulus” </a:t>
            </a:r>
            <a:r>
              <a:rPr lang="en-US" sz="2400" b="1" dirty="0">
                <a:latin typeface="Times New Roman" pitchFamily="18" charset="0"/>
              </a:rPr>
              <a:t>programs </a:t>
            </a:r>
            <a:r>
              <a:rPr lang="en-US" sz="2400" b="1" dirty="0" smtClean="0">
                <a:latin typeface="Times New Roman" pitchFamily="18" charset="0"/>
              </a:rPr>
              <a:t>combined with increased government interference in markets and more regulation will reduce long </a:t>
            </a:r>
            <a:r>
              <a:rPr lang="en-US" sz="2400" b="1" dirty="0">
                <a:latin typeface="Times New Roman" pitchFamily="18" charset="0"/>
              </a:rPr>
              <a:t>term </a:t>
            </a:r>
            <a:r>
              <a:rPr lang="en-US" sz="2400" b="1" dirty="0" smtClean="0">
                <a:latin typeface="Times New Roman" pitchFamily="18" charset="0"/>
              </a:rPr>
              <a:t>productivity and growth </a:t>
            </a:r>
            <a:r>
              <a:rPr lang="en-US" sz="2400" b="1" dirty="0">
                <a:latin typeface="Times New Roman" pitchFamily="18" charset="0"/>
              </a:rPr>
              <a:t>– </a:t>
            </a:r>
            <a:r>
              <a:rPr lang="en-US" sz="2400" b="1" u="sng" dirty="0" smtClean="0">
                <a:latin typeface="Times New Roman" pitchFamily="18" charset="0"/>
              </a:rPr>
              <a:t>stagflation</a:t>
            </a:r>
            <a:r>
              <a:rPr lang="en-US" sz="2400" b="1" dirty="0" smtClean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59436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0" y="64493"/>
            <a:ext cx="9144000" cy="7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6" tIns="45709" rIns="91416" bIns="45709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</a:rPr>
              <a:t>What Happens In The Long Term </a:t>
            </a: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-304800" y="762000"/>
            <a:ext cx="9677400" cy="62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Depends on us </a:t>
            </a:r>
          </a:p>
          <a:p>
            <a:pPr marL="363538" lvl="1"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1000" b="1" dirty="0">
              <a:latin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Continuation of Altruism / Pragmatism / Free Lunch mentality will </a:t>
            </a:r>
          </a:p>
          <a:p>
            <a:pPr marL="363538" lvl="1"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   ultimately result in economic disaster: forces in motion to make disaster 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   possible:  Social Security deficit, Medicare deficits, </a:t>
            </a:r>
            <a:r>
              <a:rPr lang="en-US" sz="2100" b="1" dirty="0" smtClean="0">
                <a:latin typeface="Times New Roman" pitchFamily="18" charset="0"/>
              </a:rPr>
              <a:t>unfunded government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100" b="1" dirty="0" smtClean="0">
                <a:latin typeface="Times New Roman" pitchFamily="18" charset="0"/>
              </a:rPr>
              <a:t>     pension plans, government operating </a:t>
            </a:r>
            <a:r>
              <a:rPr lang="en-US" sz="2100" b="1" dirty="0">
                <a:latin typeface="Times New Roman" pitchFamily="18" charset="0"/>
              </a:rPr>
              <a:t>deficits, irrational foreign policy</a:t>
            </a:r>
            <a:r>
              <a:rPr lang="en-US" sz="2100" b="1" dirty="0" smtClean="0">
                <a:latin typeface="Times New Roman" pitchFamily="18" charset="0"/>
              </a:rPr>
              <a:t>: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100" b="1" dirty="0" smtClean="0">
                <a:latin typeface="Times New Roman" pitchFamily="18" charset="0"/>
              </a:rPr>
              <a:t>     demographics</a:t>
            </a:r>
            <a:r>
              <a:rPr lang="en-US" sz="2100" b="1" dirty="0">
                <a:latin typeface="Times New Roman" pitchFamily="18" charset="0"/>
              </a:rPr>
              <a:t>: </a:t>
            </a:r>
            <a:r>
              <a:rPr lang="en-US" sz="2100" b="1" dirty="0" smtClean="0">
                <a:latin typeface="Times New Roman" pitchFamily="18" charset="0"/>
              </a:rPr>
              <a:t> failed </a:t>
            </a:r>
            <a:r>
              <a:rPr lang="en-US" sz="2100" b="1" dirty="0">
                <a:latin typeface="Times New Roman" pitchFamily="18" charset="0"/>
              </a:rPr>
              <a:t>K-12 education system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endParaRPr lang="en-US" sz="1000" b="1" dirty="0">
              <a:latin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A return to individual rights, limited government, free markets 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  which lead to personal responsibility and self-discipline can 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  restore long term positive economic trends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100" b="1" dirty="0">
                <a:solidFill>
                  <a:srgbClr val="FFB300"/>
                </a:solidFill>
                <a:latin typeface="Times New Roman" pitchFamily="18" charset="0"/>
              </a:rPr>
              <a:t>          –</a:t>
            </a:r>
            <a:r>
              <a:rPr lang="en-US" sz="2100" b="1" dirty="0">
                <a:latin typeface="Times New Roman" pitchFamily="18" charset="0"/>
              </a:rPr>
              <a:t> We need less regulation, not more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	  </a:t>
            </a:r>
            <a:r>
              <a:rPr lang="en-US" sz="2100" b="1" dirty="0">
                <a:solidFill>
                  <a:srgbClr val="FFB300"/>
                </a:solidFill>
                <a:latin typeface="Times New Roman" pitchFamily="18" charset="0"/>
              </a:rPr>
              <a:t>– </a:t>
            </a:r>
            <a:r>
              <a:rPr lang="en-US" sz="2100" b="1" dirty="0">
                <a:latin typeface="Times New Roman" pitchFamily="18" charset="0"/>
              </a:rPr>
              <a:t>Every time government makes big mistake the answer is </a:t>
            </a: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           more </a:t>
            </a:r>
            <a:r>
              <a:rPr lang="en-US" sz="2100" b="1" dirty="0" smtClean="0">
                <a:latin typeface="Times New Roman" pitchFamily="18" charset="0"/>
              </a:rPr>
              <a:t>government</a:t>
            </a:r>
          </a:p>
          <a:p>
            <a:pPr marL="706438" lvl="1" indent="-34290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100" b="1" dirty="0" smtClean="0">
                <a:latin typeface="Times New Roman" pitchFamily="18" charset="0"/>
              </a:rPr>
              <a:t>Problems are fixable, but not without pain</a:t>
            </a:r>
            <a:endParaRPr lang="en-US" sz="2100" b="1" dirty="0">
              <a:latin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endParaRPr lang="en-US" sz="1000" b="1" dirty="0">
              <a:latin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American Sense of Life: Good News!</a:t>
            </a:r>
          </a:p>
          <a:p>
            <a:pPr marL="363538" lvl="1"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1000" b="1" dirty="0">
              <a:latin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100" b="1" dirty="0">
                <a:latin typeface="Times New Roman" pitchFamily="18" charset="0"/>
              </a:rPr>
              <a:t>  Principled individuals / principled leadership: Own the Moral High Ground</a:t>
            </a:r>
          </a:p>
          <a:p>
            <a:pPr marL="363538" lvl="1">
              <a:lnSpc>
                <a:spcPct val="11000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endParaRPr lang="en-US" sz="2100" b="1" dirty="0">
              <a:latin typeface="Times New Roman" pitchFamily="18" charset="0"/>
            </a:endParaRPr>
          </a:p>
          <a:p>
            <a:pPr marL="363538" lvl="1">
              <a:lnSpc>
                <a:spcPct val="110000"/>
              </a:lnSpc>
              <a:buClr>
                <a:srgbClr val="FFB300"/>
              </a:buClr>
              <a:buFont typeface="Arial" charset="0"/>
              <a:buNone/>
              <a:tabLst>
                <a:tab pos="227013" algn="l"/>
                <a:tab pos="317500" algn="l"/>
              </a:tabLst>
            </a:pPr>
            <a:endParaRPr lang="en-US" sz="21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BB&amp;T Values Poster Meta"/>
          <p:cNvPicPr>
            <a:picLocks noChangeAspect="1" noChangeArrowheads="1"/>
          </p:cNvPicPr>
          <p:nvPr/>
        </p:nvPicPr>
        <p:blipFill>
          <a:blip r:embed="rId2" cstate="print"/>
          <a:srcRect l="4564" t="2057" r="9346" b="6407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4" tIns="45713" rIns="91424" bIns="45713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BB&amp;T</a:t>
            </a:r>
            <a:r>
              <a:rPr lang="en-US" sz="60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057400" y="0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Purpose – Values – Happiness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4300" b="1" dirty="0">
                <a:latin typeface="Georgia" pitchFamily="18" charset="0"/>
              </a:rPr>
              <a:t>Basic Background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5641" y="1131888"/>
            <a:ext cx="8763000" cy="730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>
              <a:spcBef>
                <a:spcPts val="1200"/>
              </a:spcBef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 Government policies are the primary cause of crisis</a:t>
            </a:r>
          </a:p>
          <a:p>
            <a:pPr marL="363538" lvl="1">
              <a:spcBef>
                <a:spcPts val="600"/>
              </a:spcBef>
              <a:buClr>
                <a:srgbClr val="FFB300"/>
              </a:buClr>
              <a:buFont typeface="Times New Roman" pitchFamily="18" charset="0"/>
              <a:buChar char="–"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Mixed Economy</a:t>
            </a:r>
          </a:p>
          <a:p>
            <a:pPr marL="727075" lvl="2">
              <a:spcBef>
                <a:spcPts val="600"/>
              </a:spcBef>
              <a:spcAft>
                <a:spcPts val="600"/>
              </a:spcAft>
              <a:buClr>
                <a:srgbClr val="FFB300"/>
              </a:buClr>
              <a:buFont typeface="Times New Roman" pitchFamily="18" charset="0"/>
              <a:buChar char="–"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Financial industry more government than </a:t>
            </a:r>
            <a:r>
              <a:rPr lang="en-US" sz="2200" b="1" dirty="0" smtClean="0">
                <a:latin typeface="Times New Roman" pitchFamily="18" charset="0"/>
              </a:rPr>
              <a:t>private</a:t>
            </a:r>
            <a:endParaRPr lang="en-US" sz="2200" b="1" dirty="0">
              <a:latin typeface="Times New Roman" pitchFamily="18" charset="0"/>
            </a:endParaRPr>
          </a:p>
          <a:p>
            <a:pPr>
              <a:spcAft>
                <a:spcPts val="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200" b="1" dirty="0" smtClean="0">
                <a:latin typeface="Times New Roman" pitchFamily="18" charset="0"/>
              </a:rPr>
              <a:t>Government policy created a “bubble” which “burst” leading to 	deflation </a:t>
            </a:r>
            <a:r>
              <a:rPr lang="en-US" sz="2200" b="1" dirty="0">
                <a:latin typeface="Times New Roman" pitchFamily="18" charset="0"/>
              </a:rPr>
              <a:t>in residential real estate </a:t>
            </a:r>
            <a:r>
              <a:rPr lang="en-US" sz="2200" b="1" dirty="0" smtClean="0">
                <a:latin typeface="Times New Roman" pitchFamily="18" charset="0"/>
              </a:rPr>
              <a:t>which led </a:t>
            </a:r>
            <a:r>
              <a:rPr lang="en-US" sz="2200" b="1" dirty="0">
                <a:latin typeface="Times New Roman" pitchFamily="18" charset="0"/>
              </a:rPr>
              <a:t>to liquidity issues in  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B300"/>
              </a:buClr>
              <a:buFont typeface="Wingdings" pitchFamily="2" charset="2"/>
              <a:buNone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   capital markets – laying the foundation for a significant </a:t>
            </a:r>
            <a:r>
              <a:rPr lang="en-US" sz="2200" b="1" dirty="0" smtClean="0">
                <a:latin typeface="Times New Roman" pitchFamily="18" charset="0"/>
              </a:rPr>
              <a:t>recession</a:t>
            </a:r>
            <a:endParaRPr lang="en-US" sz="2200" b="1" dirty="0">
              <a:latin typeface="Times New Roman" pitchFamily="18" charset="0"/>
            </a:endParaRPr>
          </a:p>
          <a:p>
            <a:pPr>
              <a:spcAft>
                <a:spcPts val="120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200" b="1" dirty="0" smtClean="0">
                <a:latin typeface="Times New Roman" pitchFamily="18" charset="0"/>
              </a:rPr>
              <a:t>Individual financial institutions made serious mistakes and some 	should have been allowed to fail – but their actions were secondary</a:t>
            </a:r>
          </a:p>
          <a:p>
            <a:pPr>
              <a:spcAft>
                <a:spcPts val="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200" b="1" dirty="0" smtClean="0">
                <a:latin typeface="Times New Roman" pitchFamily="18" charset="0"/>
              </a:rPr>
              <a:t>  Almost everything government has done since crisis began, will</a:t>
            </a:r>
          </a:p>
          <a:p>
            <a:pPr>
              <a:spcAft>
                <a:spcPts val="1200"/>
              </a:spcAft>
              <a:buClr>
                <a:srgbClr val="FFB300"/>
              </a:buClr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   reduce our standard of living in the long term</a:t>
            </a:r>
            <a:endParaRPr lang="en-US" sz="2200" b="1" dirty="0">
              <a:latin typeface="Times New Roman" pitchFamily="18" charset="0"/>
            </a:endParaRPr>
          </a:p>
          <a:p>
            <a:pPr>
              <a:spcAft>
                <a:spcPts val="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200" b="1" dirty="0" smtClean="0">
                <a:latin typeface="Times New Roman" pitchFamily="18" charset="0"/>
              </a:rPr>
              <a:t>  The deeper cause and the fundamental cure are philosophical,</a:t>
            </a:r>
          </a:p>
          <a:p>
            <a:pPr>
              <a:spcAft>
                <a:spcPts val="0"/>
              </a:spcAft>
              <a:buClr>
                <a:srgbClr val="FFB300"/>
              </a:buClr>
              <a:tabLst>
                <a:tab pos="273050" algn="l"/>
              </a:tabLst>
            </a:pPr>
            <a:r>
              <a:rPr lang="en-US" sz="2200" b="1" dirty="0" smtClean="0">
                <a:latin typeface="Times New Roman" pitchFamily="18" charset="0"/>
              </a:rPr>
              <a:t>    not economic</a:t>
            </a: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endParaRPr lang="en-US" sz="2200" b="1" dirty="0" smtClean="0">
              <a:latin typeface="Times New Roman" pitchFamily="18" charset="0"/>
            </a:endParaRPr>
          </a:p>
          <a:p>
            <a:pPr>
              <a:lnSpc>
                <a:spcPct val="130000"/>
              </a:lnSpc>
              <a:buClr>
                <a:srgbClr val="FFB300"/>
              </a:buClr>
              <a:tabLst>
                <a:tab pos="273050" algn="l"/>
              </a:tabLst>
            </a:pPr>
            <a:endParaRPr lang="en-US" sz="2200" b="1" dirty="0">
              <a:latin typeface="Times New Roman" pitchFamily="18" charset="0"/>
            </a:endParaRP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None/>
              <a:tabLst>
                <a:tab pos="273050" algn="l"/>
              </a:tabLst>
            </a:pPr>
            <a:endParaRPr lang="en-US" b="1" dirty="0"/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None/>
              <a:tabLst>
                <a:tab pos="273050" algn="l"/>
              </a:tabLst>
            </a:pPr>
            <a:endParaRPr lang="en-US" b="1" dirty="0"/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endParaRPr lang="en-US" sz="2200" b="1" dirty="0">
              <a:latin typeface="Times New Roman" pitchFamily="18" charset="0"/>
            </a:endParaRP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endParaRPr lang="en-US" sz="2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75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6" tIns="45709" rIns="91416" bIns="45709">
            <a:spAutoFit/>
          </a:bodyPr>
          <a:lstStyle/>
          <a:p>
            <a:pPr algn="ctr"/>
            <a:r>
              <a:rPr lang="en-US" sz="4300" b="1" dirty="0">
                <a:latin typeface="Georgia" pitchFamily="18" charset="0"/>
              </a:rPr>
              <a:t>Residential Real Estate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$3+ trillion overinvestment in residential real estate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61" y="1981200"/>
            <a:ext cx="90722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8575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Too many houses, too big of house, houses in wrong place.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Too much consumption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Should have invested in technology, manufacturing capacity, agriculture, education, etc.</a:t>
            </a: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Should have saved more!  (And borrowed less from foreigners)</a:t>
            </a: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Destroyed trillions of $ in wealth and millions of jobs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How Did Overinvestment of this </a:t>
            </a:r>
          </a:p>
          <a:p>
            <a:pPr algn="ctr"/>
            <a:r>
              <a:rPr lang="en-US" sz="3200" b="1" dirty="0">
                <a:latin typeface="Georgia" pitchFamily="18" charset="0"/>
              </a:rPr>
              <a:t>Scale Occur </a:t>
            </a:r>
          </a:p>
          <a:p>
            <a:pPr algn="ctr"/>
            <a:endParaRPr lang="en-US" sz="3200" b="1" dirty="0">
              <a:latin typeface="Georgia" pitchFamily="18" charset="0"/>
            </a:endParaRP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222250" y="1447800"/>
            <a:ext cx="8699500" cy="32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727" tIns="36364" rIns="72727" bIns="36364">
            <a:spAutoFit/>
          </a:bodyPr>
          <a:lstStyle/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</a:rPr>
              <a:t>Only government can make a mistake of </a:t>
            </a:r>
            <a:r>
              <a:rPr lang="en-US" sz="2800" b="1" dirty="0" smtClean="0">
                <a:latin typeface="Times New Roman" pitchFamily="18" charset="0"/>
              </a:rPr>
              <a:t>this</a:t>
            </a:r>
          </a:p>
          <a:p>
            <a:pPr>
              <a:spcBef>
                <a:spcPts val="0"/>
              </a:spcBef>
              <a:buClr>
                <a:srgbClr val="FFB300"/>
              </a:buClr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</a:rPr>
              <a:t>magnitude </a:t>
            </a:r>
            <a:r>
              <a:rPr lang="en-US" sz="2800" b="1" dirty="0" smtClean="0">
                <a:latin typeface="Times New Roman" pitchFamily="18" charset="0"/>
              </a:rPr>
              <a:t>possible</a:t>
            </a:r>
            <a:endParaRPr lang="en-US" sz="2800" b="1" dirty="0">
              <a:latin typeface="Times New Roman" pitchFamily="18" charset="0"/>
            </a:endParaRPr>
          </a:p>
          <a:p>
            <a:pPr marL="133350" indent="-133350">
              <a:spcBef>
                <a:spcPts val="1200"/>
              </a:spcBef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 Primary Sources of Problems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Char char="―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Federal Reserve</a:t>
            </a:r>
            <a:endParaRPr lang="en-US" sz="2800" b="1" u="sng" dirty="0">
              <a:latin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Times New Roman" pitchFamily="18" charset="0"/>
              <a:buChar char="―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FDIC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Char char="―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Housing Policy</a:t>
            </a:r>
          </a:p>
          <a:p>
            <a:pPr marL="727075" lvl="2">
              <a:buClr>
                <a:srgbClr val="FFB300"/>
              </a:buClr>
              <a:buFont typeface="Times New Roman" pitchFamily="18" charset="0"/>
              <a:buChar char="―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</a:rPr>
              <a:t>Freddie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</a:rPr>
              <a:t>Mac</a:t>
            </a:r>
            <a:r>
              <a:rPr lang="en-US" sz="2800" b="1" dirty="0">
                <a:latin typeface="Times New Roman" pitchFamily="18" charset="0"/>
              </a:rPr>
              <a:t> / </a:t>
            </a:r>
            <a:r>
              <a:rPr lang="en-US" sz="2800" b="1" u="sng" dirty="0">
                <a:latin typeface="Times New Roman" pitchFamily="18" charset="0"/>
              </a:rPr>
              <a:t>Fannie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</a:rPr>
              <a:t>Mae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974" y="4876800"/>
            <a:ext cx="892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 smtClean="0">
                <a:latin typeface="Times New Roman" pitchFamily="18" charset="0"/>
              </a:rPr>
              <a:t>Other factors:  SEC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</a:rPr>
              <a:t>zoning laws</a:t>
            </a:r>
            <a:r>
              <a:rPr lang="en-US" sz="2800" b="1" dirty="0">
                <a:latin typeface="Times New Roman" pitchFamily="18" charset="0"/>
              </a:rPr>
              <a:t>, multiple </a:t>
            </a:r>
            <a:r>
              <a:rPr lang="en-US" sz="2800" b="1" dirty="0" smtClean="0">
                <a:latin typeface="Times New Roman" pitchFamily="18" charset="0"/>
              </a:rPr>
              <a:t>government </a:t>
            </a:r>
            <a:r>
              <a:rPr lang="en-US" sz="2800" b="1" dirty="0">
                <a:latin typeface="Times New Roman" pitchFamily="18" charset="0"/>
              </a:rPr>
              <a:t>interferences in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54746" y="214237"/>
            <a:ext cx="9144000" cy="9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Government Policy As Causation</a:t>
            </a:r>
          </a:p>
          <a:p>
            <a:pPr algn="ctr"/>
            <a:r>
              <a:rPr lang="en-US" sz="2800" b="1" dirty="0">
                <a:latin typeface="Georgia" pitchFamily="18" charset="0"/>
              </a:rPr>
              <a:t>Federal Reserve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1072" y="1650845"/>
            <a:ext cx="9144000" cy="45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>
              <a:spcBef>
                <a:spcPts val="600"/>
              </a:spcBef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200" b="1" dirty="0" smtClean="0">
                <a:latin typeface="Times New Roman" pitchFamily="18" charset="0"/>
              </a:rPr>
              <a:t>   Government owns monetary system</a:t>
            </a:r>
          </a:p>
          <a:p>
            <a:pPr>
              <a:spcBef>
                <a:spcPts val="600"/>
              </a:spcBef>
              <a:buClr>
                <a:srgbClr val="FFB300"/>
              </a:buClr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CC00"/>
                </a:solidFill>
                <a:latin typeface="Times New Roman" pitchFamily="18" charset="0"/>
              </a:rPr>
              <a:t>-</a:t>
            </a:r>
            <a:r>
              <a:rPr lang="en-US" sz="2200" b="1" dirty="0" smtClean="0">
                <a:latin typeface="Times New Roman" pitchFamily="18" charset="0"/>
              </a:rPr>
              <a:t> Sabotages natural market correction process</a:t>
            </a:r>
          </a:p>
          <a:p>
            <a:pPr>
              <a:spcBef>
                <a:spcPts val="600"/>
              </a:spcBef>
              <a:buClr>
                <a:srgbClr val="FFB300"/>
              </a:buClr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CC00"/>
                </a:solidFill>
                <a:latin typeface="Times New Roman" pitchFamily="18" charset="0"/>
              </a:rPr>
              <a:t>-</a:t>
            </a:r>
            <a:r>
              <a:rPr lang="en-US" sz="2200" b="1" dirty="0" smtClean="0">
                <a:latin typeface="Times New Roman" pitchFamily="18" charset="0"/>
              </a:rPr>
              <a:t> Unlimited federal debt/print money/inflation</a:t>
            </a:r>
          </a:p>
          <a:p>
            <a:pPr>
              <a:spcBef>
                <a:spcPts val="600"/>
              </a:spcBef>
              <a:buClr>
                <a:srgbClr val="FFB300"/>
              </a:buClr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CC00"/>
                </a:solidFill>
                <a:latin typeface="Times New Roman" pitchFamily="18" charset="0"/>
              </a:rPr>
              <a:t>-</a:t>
            </a:r>
            <a:r>
              <a:rPr lang="en-US" sz="2200" b="1" dirty="0" smtClean="0">
                <a:latin typeface="Times New Roman" pitchFamily="18" charset="0"/>
              </a:rPr>
              <a:t> Reduced </a:t>
            </a:r>
            <a:r>
              <a:rPr lang="en-US" sz="2200" b="1" dirty="0">
                <a:latin typeface="Times New Roman" pitchFamily="18" charset="0"/>
              </a:rPr>
              <a:t>capital requirements for banks</a:t>
            </a:r>
          </a:p>
          <a:p>
            <a:pPr marL="363538" lvl="1">
              <a:spcBef>
                <a:spcPts val="600"/>
              </a:spcBef>
              <a:buClr>
                <a:srgbClr val="FFB300"/>
              </a:buClr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CC00"/>
                </a:solidFill>
                <a:latin typeface="Times New Roman" pitchFamily="18" charset="0"/>
              </a:rPr>
              <a:t>-</a:t>
            </a:r>
            <a:r>
              <a:rPr lang="en-US" sz="2200" b="1" dirty="0" smtClean="0">
                <a:latin typeface="Times New Roman" pitchFamily="18" charset="0"/>
              </a:rPr>
              <a:t> Perception </a:t>
            </a:r>
            <a:r>
              <a:rPr lang="en-US" sz="2200" b="1" dirty="0">
                <a:latin typeface="Times New Roman" pitchFamily="18" charset="0"/>
              </a:rPr>
              <a:t>of “no” risk</a:t>
            </a:r>
          </a:p>
          <a:p>
            <a:pPr marL="1184275" lvl="3">
              <a:spcBef>
                <a:spcPts val="600"/>
              </a:spcBef>
              <a:buClr>
                <a:srgbClr val="FFB300"/>
              </a:buClr>
              <a:buFontTx/>
              <a:buChar char="•"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Low savings rate</a:t>
            </a:r>
          </a:p>
          <a:p>
            <a:pPr marL="363538" lvl="1">
              <a:spcBef>
                <a:spcPts val="600"/>
              </a:spcBef>
              <a:buClr>
                <a:srgbClr val="FFB300"/>
              </a:buClr>
              <a:tabLst>
                <a:tab pos="273050" algn="l"/>
              </a:tabLst>
            </a:pPr>
            <a:r>
              <a:rPr lang="en-US" sz="2200" b="1" dirty="0" smtClean="0">
                <a:latin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CC00"/>
                </a:solidFill>
                <a:latin typeface="Times New Roman" pitchFamily="18" charset="0"/>
              </a:rPr>
              <a:t>-</a:t>
            </a:r>
            <a:r>
              <a:rPr lang="en-US" sz="2200" b="1" dirty="0" smtClean="0">
                <a:latin typeface="Times New Roman" pitchFamily="18" charset="0"/>
              </a:rPr>
              <a:t> Significant mismanagement of monetary policy</a:t>
            </a:r>
          </a:p>
          <a:p>
            <a:pPr marL="1620838" lvl="3" indent="-342900">
              <a:spcBef>
                <a:spcPts val="600"/>
              </a:spcBef>
              <a:buClr>
                <a:srgbClr val="FFB300"/>
              </a:buClr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sz="2200" b="1" dirty="0" smtClean="0">
                <a:latin typeface="Times New Roman" pitchFamily="18" charset="0"/>
              </a:rPr>
              <a:t>Negative real interest rates</a:t>
            </a:r>
          </a:p>
          <a:p>
            <a:pPr marL="1620838" lvl="3" indent="-342900">
              <a:spcBef>
                <a:spcPts val="600"/>
              </a:spcBef>
              <a:buClr>
                <a:srgbClr val="FFB300"/>
              </a:buClr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sz="2200" b="1" dirty="0" smtClean="0">
                <a:latin typeface="Times New Roman" pitchFamily="18" charset="0"/>
              </a:rPr>
              <a:t>Inverted </a:t>
            </a:r>
            <a:r>
              <a:rPr lang="en-US" sz="2200" b="1" dirty="0">
                <a:latin typeface="Times New Roman" pitchFamily="18" charset="0"/>
              </a:rPr>
              <a:t>yield curve</a:t>
            </a:r>
          </a:p>
          <a:p>
            <a:pPr>
              <a:tabLst>
                <a:tab pos="273050" algn="l"/>
              </a:tabLst>
            </a:pPr>
            <a:endParaRPr lang="en-US" sz="2200" b="1" dirty="0">
              <a:latin typeface="Times New Roman" pitchFamily="18" charset="0"/>
            </a:endParaRP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1072" y="5181600"/>
            <a:ext cx="9144000" cy="8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 Problems with Federal Reserve are systems design: many </a:t>
            </a:r>
          </a:p>
          <a:p>
            <a:pPr>
              <a:lnSpc>
                <a:spcPct val="95000"/>
              </a:lnSpc>
              <a:buClr>
                <a:srgbClr val="FFB300"/>
              </a:buClr>
              <a:buFont typeface="Wingdings" pitchFamily="2" charset="2"/>
              <a:buNone/>
              <a:tabLst>
                <a:tab pos="273050" algn="l"/>
              </a:tabLst>
            </a:pPr>
            <a:r>
              <a:rPr lang="en-US" sz="2200" b="1" dirty="0">
                <a:latin typeface="Times New Roman" pitchFamily="18" charset="0"/>
              </a:rPr>
              <a:t>    outstanding people at Fed – Fatal Conceit (Hayek</a:t>
            </a:r>
            <a:r>
              <a:rPr lang="en-US" sz="2200" b="1" dirty="0" smtClean="0">
                <a:latin typeface="Times New Roman" pitchFamily="18" charset="0"/>
              </a:rPr>
              <a:t>)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66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Georgia" pitchFamily="18" charset="0"/>
              </a:rPr>
              <a:t>(Fundamental Cause)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0" y="428625"/>
            <a:ext cx="91440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3600" b="1" dirty="0">
                <a:latin typeface="Georgia" pitchFamily="18" charset="0"/>
              </a:rPr>
              <a:t>Government Policy As Causation</a:t>
            </a:r>
          </a:p>
          <a:p>
            <a:pPr algn="ctr">
              <a:lnSpc>
                <a:spcPct val="120000"/>
              </a:lnSpc>
            </a:pPr>
            <a:r>
              <a:rPr lang="en-US" sz="3600" b="1" dirty="0">
                <a:latin typeface="Georgia" pitchFamily="18" charset="0"/>
              </a:rPr>
              <a:t>FDIC Insurance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8508" y="1981200"/>
            <a:ext cx="9126984" cy="34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27" tIns="36364" rIns="72727" bIns="36364">
            <a:spAutoFit/>
          </a:bodyPr>
          <a:lstStyle/>
          <a:p>
            <a:pPr marL="363538" lvl="1">
              <a:lnSpc>
                <a:spcPct val="15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Destroys </a:t>
            </a:r>
            <a:r>
              <a:rPr lang="en-US" sz="3600" b="1" dirty="0">
                <a:latin typeface="Times New Roman" pitchFamily="18" charset="0"/>
              </a:rPr>
              <a:t>market discipline</a:t>
            </a:r>
          </a:p>
          <a:p>
            <a:pPr marL="363538" lvl="1">
              <a:lnSpc>
                <a:spcPct val="150000"/>
              </a:lnSpc>
              <a:spcAft>
                <a:spcPts val="600"/>
              </a:spcAft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3600" b="1" dirty="0">
                <a:latin typeface="Times New Roman" pitchFamily="18" charset="0"/>
              </a:rPr>
              <a:t> Start-up banks: </a:t>
            </a:r>
            <a:r>
              <a:rPr lang="en-US" sz="3600" b="1" dirty="0" smtClean="0">
                <a:latin typeface="Times New Roman" pitchFamily="18" charset="0"/>
              </a:rPr>
              <a:t>Atlanta</a:t>
            </a:r>
            <a:endParaRPr lang="en-US" sz="3600" b="1" dirty="0">
              <a:latin typeface="Times New Roman" pitchFamily="18" charset="0"/>
            </a:endParaRPr>
          </a:p>
          <a:p>
            <a:pPr marL="363538" lvl="1"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3600" b="1" dirty="0">
                <a:latin typeface="Times New Roman" pitchFamily="18" charset="0"/>
              </a:rPr>
              <a:t> Indy Mac, WaMu, Countrywide</a:t>
            </a:r>
            <a:r>
              <a:rPr lang="en-US" sz="3600" b="1" dirty="0" smtClean="0">
                <a:latin typeface="Times New Roman" pitchFamily="18" charset="0"/>
              </a:rPr>
              <a:t>: as</a:t>
            </a:r>
          </a:p>
          <a:p>
            <a:pPr marL="363538" lvl="1">
              <a:buClr>
                <a:srgbClr val="FFB300"/>
              </a:buClr>
              <a:tabLst>
                <a:tab pos="273050" algn="l"/>
              </a:tabLst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  examples</a:t>
            </a:r>
            <a:endParaRPr lang="en-US" sz="3600" b="1" dirty="0">
              <a:latin typeface="Times New Roman" pitchFamily="18" charset="0"/>
            </a:endParaRPr>
          </a:p>
          <a:p>
            <a:pPr>
              <a:buClr>
                <a:srgbClr val="FFB300"/>
              </a:buClr>
              <a:buFont typeface="Wingdings" pitchFamily="2" charset="2"/>
              <a:buNone/>
              <a:tabLst>
                <a:tab pos="273050" algn="l"/>
              </a:tabLst>
            </a:pP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b="1" dirty="0">
                <a:latin typeface="Georgia" pitchFamily="18" charset="0"/>
              </a:rPr>
              <a:t>Government Policy As Causation</a:t>
            </a:r>
          </a:p>
          <a:p>
            <a:pPr algn="ctr">
              <a:lnSpc>
                <a:spcPct val="120000"/>
              </a:lnSpc>
            </a:pPr>
            <a:r>
              <a:rPr lang="en-US" sz="3600" b="1" dirty="0">
                <a:latin typeface="Georgia" pitchFamily="18" charset="0"/>
              </a:rPr>
              <a:t>Housing Policy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27000" y="1408113"/>
            <a:ext cx="9017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727" tIns="36364" rIns="72727" bIns="36364">
            <a:spAutoFit/>
          </a:bodyPr>
          <a:lstStyle/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 Increase home ownership above natural market rate</a:t>
            </a: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 Tax policy</a:t>
            </a: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 </a:t>
            </a:r>
            <a:r>
              <a:rPr lang="en-US" sz="2100" b="1" dirty="0" smtClean="0">
                <a:latin typeface="Times New Roman" pitchFamily="18" charset="0"/>
              </a:rPr>
              <a:t>CRA/Affordable </a:t>
            </a:r>
            <a:r>
              <a:rPr lang="en-US" sz="2100" b="1" dirty="0">
                <a:latin typeface="Times New Roman" pitchFamily="18" charset="0"/>
              </a:rPr>
              <a:t>Housing / Subprime: NY Times 9/30/99  </a:t>
            </a: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 </a:t>
            </a:r>
            <a:r>
              <a:rPr lang="en-US" sz="2100" b="1" u="sng" dirty="0">
                <a:latin typeface="Times New Roman" pitchFamily="18" charset="0"/>
              </a:rPr>
              <a:t>Freddie Mac</a:t>
            </a:r>
            <a:r>
              <a:rPr lang="en-US" sz="2100" b="1" dirty="0">
                <a:latin typeface="Times New Roman" pitchFamily="18" charset="0"/>
              </a:rPr>
              <a:t> / </a:t>
            </a:r>
            <a:r>
              <a:rPr lang="en-US" sz="2100" b="1" u="sng" dirty="0">
                <a:latin typeface="Times New Roman" pitchFamily="18" charset="0"/>
              </a:rPr>
              <a:t>Fannie Mae</a:t>
            </a:r>
            <a:r>
              <a:rPr lang="en-US" sz="2100" b="1" dirty="0">
                <a:latin typeface="Times New Roman" pitchFamily="18" charset="0"/>
              </a:rPr>
              <a:t>: Government sponsored enterprises</a:t>
            </a:r>
          </a:p>
          <a:p>
            <a:pPr marL="363538" lvl="1">
              <a:lnSpc>
                <a:spcPct val="13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Would not exist in free market</a:t>
            </a:r>
          </a:p>
          <a:p>
            <a:pPr marL="363538" lvl="1">
              <a:lnSpc>
                <a:spcPct val="13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Leverage 1000 to 1</a:t>
            </a:r>
          </a:p>
          <a:p>
            <a:pPr marL="363538" lvl="1">
              <a:lnSpc>
                <a:spcPct val="13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$</a:t>
            </a:r>
            <a:r>
              <a:rPr lang="en-US" sz="2100" b="1" dirty="0" smtClean="0">
                <a:latin typeface="Times New Roman" pitchFamily="18" charset="0"/>
              </a:rPr>
              <a:t>5.5 trillion ($2 trillion subprime/affordable housing)</a:t>
            </a:r>
            <a:endParaRPr lang="en-US" sz="2100" b="1" dirty="0">
              <a:latin typeface="Times New Roman" pitchFamily="18" charset="0"/>
            </a:endParaRPr>
          </a:p>
          <a:p>
            <a:pPr marL="363538" lvl="1">
              <a:lnSpc>
                <a:spcPct val="13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Government did have to “bailout” – implied </a:t>
            </a:r>
            <a:r>
              <a:rPr lang="en-US" sz="2100" b="1" dirty="0" smtClean="0">
                <a:latin typeface="Times New Roman" pitchFamily="18" charset="0"/>
              </a:rPr>
              <a:t>guarantee </a:t>
            </a:r>
            <a:endParaRPr lang="en-US" sz="2100" b="1" dirty="0">
              <a:latin typeface="Times New Roman" pitchFamily="18" charset="0"/>
            </a:endParaRPr>
          </a:p>
          <a:p>
            <a:pPr marL="363538" lvl="1">
              <a:lnSpc>
                <a:spcPct val="130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Politics</a:t>
            </a: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 </a:t>
            </a:r>
            <a:r>
              <a:rPr lang="en-US" sz="2100" b="1" u="sng" dirty="0">
                <a:latin typeface="Times New Roman" pitchFamily="18" charset="0"/>
              </a:rPr>
              <a:t>Freddie</a:t>
            </a:r>
            <a:r>
              <a:rPr lang="en-US" sz="2100" b="1" dirty="0">
                <a:latin typeface="Times New Roman" pitchFamily="18" charset="0"/>
              </a:rPr>
              <a:t> / </a:t>
            </a:r>
            <a:r>
              <a:rPr lang="en-US" sz="2100" b="1" u="sng" dirty="0">
                <a:latin typeface="Times New Roman" pitchFamily="18" charset="0"/>
              </a:rPr>
              <a:t>Fannie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u="sng" dirty="0">
                <a:latin typeface="Times New Roman" pitchFamily="18" charset="0"/>
              </a:rPr>
              <a:t>primary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u="sng" dirty="0" smtClean="0">
                <a:latin typeface="Times New Roman" pitchFamily="18" charset="0"/>
              </a:rPr>
              <a:t>cause</a:t>
            </a:r>
            <a:r>
              <a:rPr lang="en-US" sz="2100" b="1" dirty="0" smtClean="0">
                <a:latin typeface="Times New Roman" pitchFamily="18" charset="0"/>
              </a:rPr>
              <a:t> </a:t>
            </a:r>
            <a:r>
              <a:rPr lang="en-US" sz="2100" b="1" dirty="0">
                <a:latin typeface="Times New Roman" pitchFamily="18" charset="0"/>
              </a:rPr>
              <a:t>of housing/financial problems</a:t>
            </a: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2100" b="1" dirty="0">
                <a:latin typeface="Times New Roman" pitchFamily="18" charset="0"/>
              </a:rPr>
              <a:t>  Belief that housing prices never fall: based on government policies</a:t>
            </a: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endParaRPr lang="en-US" sz="2100" b="1" dirty="0">
              <a:latin typeface="Times New Roman" pitchFamily="18" charset="0"/>
            </a:endParaRP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73050" algn="l"/>
              </a:tabLst>
            </a:pPr>
            <a:endParaRPr lang="en-US" sz="2100" b="1" dirty="0">
              <a:latin typeface="Times New Roman" pitchFamily="18" charset="0"/>
            </a:endParaRPr>
          </a:p>
          <a:p>
            <a:pPr>
              <a:lnSpc>
                <a:spcPct val="130000"/>
              </a:lnSpc>
              <a:buClr>
                <a:srgbClr val="FFB300"/>
              </a:buClr>
              <a:buFont typeface="Wingdings" pitchFamily="2" charset="2"/>
              <a:buNone/>
              <a:tabLst>
                <a:tab pos="273050" algn="l"/>
              </a:tabLst>
            </a:pPr>
            <a:endParaRPr lang="en-US" sz="21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3400" b="1" dirty="0">
                <a:latin typeface="Georgia" pitchFamily="18" charset="0"/>
              </a:rPr>
              <a:t>FDIC Insurance Makes</a:t>
            </a:r>
          </a:p>
          <a:p>
            <a:pPr algn="ctr"/>
            <a:r>
              <a:rPr lang="en-US" sz="3400" b="1" dirty="0">
                <a:latin typeface="Georgia" pitchFamily="18" charset="0"/>
              </a:rPr>
              <a:t>“Pick-A-Payment” Mortgages Possible</a:t>
            </a:r>
          </a:p>
          <a:p>
            <a:pPr algn="ctr"/>
            <a:endParaRPr lang="en-US" sz="3400" b="1" dirty="0">
              <a:latin typeface="Georgia" pitchFamily="18" charset="0"/>
            </a:endParaRP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222250" y="990600"/>
            <a:ext cx="86995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727" tIns="36364" rIns="72727" bIns="36364">
            <a:spAutoFit/>
          </a:bodyPr>
          <a:lstStyle/>
          <a:p>
            <a:pPr marL="363538" lvl="1">
              <a:lnSpc>
                <a:spcPct val="105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Owe $1,000 interest per month; only pay $500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Each month you owe more on your house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Targeted at high growth markets: CA, FL, etc</a:t>
            </a: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Golden West (Wachovia) / WaMu / Countrywide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</a:rPr>
              <a:t>Only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</a:rPr>
              <a:t>possible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</a:rPr>
              <a:t>with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</a:rPr>
              <a:t>FDIC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</a:rPr>
              <a:t>Insurance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 Why BB&amp;T did not offer product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Mission</a:t>
            </a:r>
          </a:p>
          <a:p>
            <a:pPr marL="363538" lvl="1"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800" b="1" dirty="0">
                <a:latin typeface="Times New Roman" pitchFamily="18" charset="0"/>
              </a:rPr>
              <a:t> “Trader Principle”</a:t>
            </a:r>
          </a:p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-12577" y="152400"/>
            <a:ext cx="9144000" cy="161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9" rIns="91416" bIns="45709">
            <a:spAutoFit/>
          </a:bodyPr>
          <a:lstStyle/>
          <a:p>
            <a:pPr algn="ctr"/>
            <a:r>
              <a:rPr lang="en-US" sz="3300" b="1" dirty="0">
                <a:latin typeface="Georgia" pitchFamily="18" charset="0"/>
              </a:rPr>
              <a:t>How </a:t>
            </a:r>
            <a:r>
              <a:rPr lang="en-US" sz="3300" b="1" dirty="0" smtClean="0">
                <a:latin typeface="Georgia" pitchFamily="18" charset="0"/>
              </a:rPr>
              <a:t>the Government Took Over the Home Mortgage Business</a:t>
            </a:r>
            <a:endParaRPr lang="en-US" sz="3300" b="1" dirty="0">
              <a:latin typeface="Georgia" pitchFamily="18" charset="0"/>
            </a:endParaRPr>
          </a:p>
          <a:p>
            <a:pPr algn="ctr"/>
            <a:endParaRPr lang="en-US" sz="3300" b="1" dirty="0">
              <a:latin typeface="Georgia" pitchFamily="18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98577" y="1371600"/>
            <a:ext cx="8699500" cy="59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727" tIns="36364" rIns="72727" bIns="36364">
            <a:spAutoFit/>
          </a:bodyPr>
          <a:lstStyle/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 smtClean="0">
                <a:latin typeface="Times New Roman" pitchFamily="18" charset="0"/>
              </a:rPr>
              <a:t>  Government policy </a:t>
            </a:r>
            <a:r>
              <a:rPr lang="en-US" sz="2400" b="1" dirty="0">
                <a:latin typeface="Times New Roman" pitchFamily="18" charset="0"/>
              </a:rPr>
              <a:t>systematically destroyed thrift </a:t>
            </a:r>
            <a:r>
              <a:rPr lang="en-US" sz="2400" b="1" dirty="0" smtClean="0">
                <a:latin typeface="Times New Roman" pitchFamily="18" charset="0"/>
              </a:rPr>
              <a:t>industry</a:t>
            </a:r>
            <a:endParaRPr lang="en-US" sz="2400" b="1" dirty="0">
              <a:latin typeface="Times New Roman" pitchFamily="18" charset="0"/>
            </a:endParaRPr>
          </a:p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600" b="1" dirty="0">
              <a:latin typeface="Times New Roman" pitchFamily="18" charset="0"/>
            </a:endParaRPr>
          </a:p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6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Freddie/Fannie drive many financial intermediaries out of 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prime mortgage markets due to government guarantees on  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debt: leverage 1000 to 1 – </a:t>
            </a:r>
            <a:r>
              <a:rPr lang="en-US" sz="2400" b="1" dirty="0" smtClean="0">
                <a:latin typeface="Times New Roman" pitchFamily="18" charset="0"/>
              </a:rPr>
              <a:t>lowest </a:t>
            </a:r>
            <a:r>
              <a:rPr lang="en-US" sz="2400" b="1" dirty="0">
                <a:latin typeface="Times New Roman" pitchFamily="18" charset="0"/>
              </a:rPr>
              <a:t>cost of capital</a:t>
            </a:r>
          </a:p>
          <a:p>
            <a:pPr marL="363538" lvl="1">
              <a:lnSpc>
                <a:spcPct val="145000"/>
              </a:lnSpc>
              <a:buClr>
                <a:srgbClr val="FFB300"/>
              </a:buClr>
              <a:buFont typeface="Times New Roman" pitchFamily="18" charset="0"/>
              <a:buChar char="–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Encourages banks (Golden West) to </a:t>
            </a:r>
            <a:r>
              <a:rPr lang="en-US" sz="2400" b="1" dirty="0" smtClean="0">
                <a:latin typeface="Times New Roman" pitchFamily="18" charset="0"/>
              </a:rPr>
              <a:t>make </a:t>
            </a:r>
            <a:r>
              <a:rPr lang="en-US" sz="2400" b="1" dirty="0">
                <a:latin typeface="Times New Roman" pitchFamily="18" charset="0"/>
              </a:rPr>
              <a:t>riskier mortgages</a:t>
            </a:r>
          </a:p>
          <a:p>
            <a:pPr marL="133350" indent="-133350">
              <a:lnSpc>
                <a:spcPct val="145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6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Freddie/Fannie make “mortgage broker” origination 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model viable – Brokers feed Countrywide/Washington 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Mutual who feed Freddie/Fannie to meet “affordable 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   housing” goals to keep support in congress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6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600" b="1" dirty="0">
              <a:latin typeface="Times New Roman" pitchFamily="18" charset="0"/>
            </a:endParaRPr>
          </a:p>
          <a:p>
            <a:pPr marL="133350" indent="-133350">
              <a:buClr>
                <a:srgbClr val="FFB300"/>
              </a:buClr>
              <a:buFont typeface="Wingdings" pitchFamily="2" charset="2"/>
              <a:buChar char="§"/>
              <a:tabLst>
                <a:tab pos="227013" algn="l"/>
                <a:tab pos="317500" algn="l"/>
              </a:tabLst>
            </a:pPr>
            <a:r>
              <a:rPr lang="en-US" sz="2400" b="1" dirty="0">
                <a:latin typeface="Times New Roman" pitchFamily="18" charset="0"/>
              </a:rPr>
              <a:t> “Originate and sell model” replaces “originate and hold”</a:t>
            </a:r>
          </a:p>
          <a:p>
            <a:pPr marL="133350" indent="-133350"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400" b="1" dirty="0">
              <a:latin typeface="Times New Roman" pitchFamily="18" charset="0"/>
            </a:endParaRPr>
          </a:p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400" b="1" dirty="0">
              <a:latin typeface="Times New Roman" pitchFamily="18" charset="0"/>
            </a:endParaRPr>
          </a:p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Times New Roman" pitchFamily="18" charset="0"/>
              <a:buNone/>
              <a:tabLst>
                <a:tab pos="227013" algn="l"/>
                <a:tab pos="317500" algn="l"/>
              </a:tabLst>
            </a:pPr>
            <a:endParaRPr lang="en-US" sz="2400" b="1" dirty="0">
              <a:latin typeface="Times New Roman" pitchFamily="18" charset="0"/>
            </a:endParaRPr>
          </a:p>
          <a:p>
            <a:pPr marL="133350" indent="-133350">
              <a:lnSpc>
                <a:spcPct val="105000"/>
              </a:lnSpc>
              <a:buClr>
                <a:srgbClr val="FFB300"/>
              </a:buClr>
              <a:buFont typeface="Wingdings" pitchFamily="2" charset="2"/>
              <a:buNone/>
              <a:tabLst>
                <a:tab pos="227013" algn="l"/>
                <a:tab pos="317500" algn="l"/>
              </a:tabLst>
            </a:pP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BBNT Powerpoint template</Template>
  <TotalTime>19541</TotalTime>
  <Words>957</Words>
  <Application>Microsoft Office PowerPoint</Application>
  <PresentationFormat>On-screen Show (4:3)</PresentationFormat>
  <Paragraphs>232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Branch Banking &amp; Trust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</dc:title>
  <dc:creator>B71987</dc:creator>
  <cp:lastModifiedBy>Gail Flowers</cp:lastModifiedBy>
  <cp:revision>703</cp:revision>
  <cp:lastPrinted>2012-03-21T19:22:49Z</cp:lastPrinted>
  <dcterms:created xsi:type="dcterms:W3CDTF">2008-08-22T15:04:47Z</dcterms:created>
  <dcterms:modified xsi:type="dcterms:W3CDTF">2012-03-28T15:31:06Z</dcterms:modified>
</cp:coreProperties>
</file>