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0" r:id="rId1"/>
  </p:sldMasterIdLst>
  <p:notesMasterIdLst>
    <p:notesMasterId r:id="rId28"/>
  </p:notesMasterIdLst>
  <p:handoutMasterIdLst>
    <p:handoutMasterId r:id="rId29"/>
  </p:handoutMasterIdLst>
  <p:sldIdLst>
    <p:sldId id="380" r:id="rId2"/>
    <p:sldId id="337" r:id="rId3"/>
    <p:sldId id="338" r:id="rId4"/>
    <p:sldId id="396" r:id="rId5"/>
    <p:sldId id="412" r:id="rId6"/>
    <p:sldId id="413" r:id="rId7"/>
    <p:sldId id="414" r:id="rId8"/>
    <p:sldId id="415" r:id="rId9"/>
    <p:sldId id="416" r:id="rId10"/>
    <p:sldId id="405" r:id="rId11"/>
    <p:sldId id="406" r:id="rId12"/>
    <p:sldId id="408" r:id="rId13"/>
    <p:sldId id="410" r:id="rId14"/>
    <p:sldId id="409" r:id="rId15"/>
    <p:sldId id="419" r:id="rId16"/>
    <p:sldId id="407" r:id="rId17"/>
    <p:sldId id="420" r:id="rId18"/>
    <p:sldId id="401" r:id="rId19"/>
    <p:sldId id="403" r:id="rId20"/>
    <p:sldId id="402" r:id="rId21"/>
    <p:sldId id="421" r:id="rId22"/>
    <p:sldId id="404" r:id="rId23"/>
    <p:sldId id="417" r:id="rId24"/>
    <p:sldId id="397" r:id="rId25"/>
    <p:sldId id="418" r:id="rId26"/>
    <p:sldId id="398" r:id="rId27"/>
  </p:sldIdLst>
  <p:sldSz cx="9144000" cy="6858000" type="screen4x3"/>
  <p:notesSz cx="7023100" cy="93091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  <a:srgbClr val="BA0000"/>
    <a:srgbClr val="FFCC00"/>
    <a:srgbClr val="CC6600"/>
    <a:srgbClr val="996633"/>
    <a:srgbClr val="993300"/>
    <a:srgbClr val="FF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9389" autoAdjust="0"/>
  </p:normalViewPr>
  <p:slideViewPr>
    <p:cSldViewPr>
      <p:cViewPr>
        <p:scale>
          <a:sx n="76" d="100"/>
          <a:sy n="76" d="100"/>
        </p:scale>
        <p:origin x="-99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74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805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8" rIns="93315" bIns="4665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74" y="8843805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8" rIns="93315" bIns="4665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9668CC4-60B6-43A7-9F8C-2395172F4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44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1" tIns="0" rIns="19441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000" i="1" dirty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*</a:t>
            </a:r>
            <a:endParaRPr lang="en-US" sz="1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74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1" tIns="0" rIns="19441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000" i="1" dirty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07/16/96</a:t>
            </a:r>
            <a:endParaRPr lang="en-US" sz="1200" dirty="0"/>
          </a:p>
        </p:txBody>
      </p:sp>
      <p:sp>
        <p:nvSpPr>
          <p:cNvPr id="133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49" y="4421108"/>
            <a:ext cx="5149003" cy="418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3" tIns="46982" rIns="93963" bIns="469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805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1" tIns="0" rIns="19441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000" i="1" dirty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1</a:t>
            </a:r>
            <a:endParaRPr lang="en-US" sz="12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74" y="8843805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1" tIns="0" rIns="19441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000" i="1" dirty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363137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41357C7D-3A41-4DB9-8D98-A732AECED476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A80BD135-17B5-4C15-ABA7-B01FAF1B3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287C9EBE-2650-452B-B42F-2FB10AB0B7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13719AC1-2394-4C2F-9339-4469A01B60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BEEB43C3-DD67-4001-B7FD-9DBF09F4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C70393C4-74C9-4719-A092-7C8CA56CD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BE2079C1-261E-422B-8882-56F3EBB12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7F1D3F4F-4CE0-4925-AFD3-CCC14EF87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4E359A62-7EBB-4762-A4DA-CD8270FAC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7ECAB0CC-7FEA-4326-B2CF-B8E8B36AC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A08AF8E6-9188-432C-B59D-0DB7903C2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5/19/2010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Certified Public Manager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61E2FA1-EB41-468A-8C6C-DB488980F59E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clevelandfed.org/research/trends/2011/0611/01infpri-2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308804" cy="2667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4800" dirty="0" smtClean="0">
                <a:solidFill>
                  <a:srgbClr val="BA0000"/>
                </a:solidFill>
                <a:latin typeface="Arial" pitchFamily="34" charset="0"/>
              </a:rPr>
            </a:br>
            <a:endParaRPr lang="en-US" sz="48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23906" name="Picture 2" descr="Hobby Center for Public Policy_primary_no tag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14800"/>
            <a:ext cx="3886200" cy="12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TextBox 6"/>
          <p:cNvSpPr txBox="1">
            <a:spLocks noChangeArrowheads="1"/>
          </p:cNvSpPr>
          <p:nvPr/>
        </p:nvSpPr>
        <p:spPr bwMode="auto">
          <a:xfrm>
            <a:off x="2514600" y="57150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BA0000"/>
                </a:solidFill>
                <a:latin typeface="Arial" charset="0"/>
                <a:cs typeface="Arial" charset="0"/>
              </a:rPr>
              <a:t>www.uh.edu/hcpp</a:t>
            </a:r>
            <a:endParaRPr lang="en-US" sz="2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794" y="685800"/>
            <a:ext cx="8464211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Public Expectations and Social Science:</a:t>
            </a:r>
          </a:p>
          <a:p>
            <a:pPr algn="ctr"/>
            <a:endParaRPr lang="en-US" sz="4000" b="1" cap="none" spc="50" dirty="0" smtClean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Their Role in Policy Success and Failure</a:t>
            </a:r>
            <a:endParaRPr lang="en-US" sz="3200" b="1" cap="none" spc="50" dirty="0" smtClean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42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5444" y="533400"/>
            <a:ext cx="7162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/>
            <a:r>
              <a:rPr lang="en-US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Keynesian 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Consumption Theory</a:t>
            </a:r>
          </a:p>
          <a:p>
            <a:pPr marL="347663"/>
            <a:endParaRPr lang="en-US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90563" indent="-34290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MPC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between 0 and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</a:p>
          <a:p>
            <a:pPr marL="690563" indent="-342900"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APC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falls as income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rises. </a:t>
            </a:r>
          </a:p>
          <a:p>
            <a:pPr marL="347663"/>
            <a:endParaRPr lang="en-US" sz="20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sz="2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Current </a:t>
            </a:r>
            <a:r>
              <a:rPr lang="en-US" sz="20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income is the main determinant of current </a:t>
            </a:r>
            <a:r>
              <a:rPr lang="en-US" sz="2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consumption.</a:t>
            </a:r>
          </a:p>
          <a:p>
            <a:pPr marL="347663"/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Tests (contradictory findings)</a:t>
            </a:r>
          </a:p>
          <a:p>
            <a:pPr marL="347663"/>
            <a:endParaRPr lang="en-US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90563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Household Data (Cross-section): support.</a:t>
            </a:r>
          </a:p>
          <a:p>
            <a:pPr marL="690563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Series Data: </a:t>
            </a: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APC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does not fall as income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rises.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97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609600"/>
            <a:ext cx="7848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/>
            <a:r>
              <a:rPr lang="en-US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Fisher’s 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Theory </a:t>
            </a:r>
            <a:r>
              <a:rPr lang="en-US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2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ntertemporal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Choice</a:t>
            </a:r>
          </a:p>
          <a:p>
            <a:pPr marL="347663"/>
            <a:endParaRPr lang="en-US" sz="28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7663" algn="just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Consumers choose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current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future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consumption to maximize lifetime satisfaction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subject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an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intertemporal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budget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constraint.</a:t>
            </a:r>
          </a:p>
          <a:p>
            <a:pPr marL="347663" algn="just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7663" algn="just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Current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consumption depends on lifetime income, not current income, provided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consumers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 borrow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save.</a:t>
            </a:r>
          </a:p>
        </p:txBody>
      </p:sp>
    </p:spTree>
    <p:extLst>
      <p:ext uri="{BB962C8B-B14F-4D97-AF65-F5344CB8AC3E}">
        <p14:creationId xmlns:p14="http://schemas.microsoft.com/office/powerpoint/2010/main" val="2958797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" pitchFamily="34" charset="0"/>
              </a:rPr>
              <a:t/>
            </a:r>
            <a:br>
              <a:rPr lang="en-US" sz="3200" dirty="0" smtClean="0">
                <a:latin typeface="Franklin Gothic Medium" pitchFamily="34" charset="0"/>
              </a:rPr>
            </a:br>
            <a:endParaRPr lang="en-US" sz="30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914400"/>
            <a:ext cx="73913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/>
            <a:r>
              <a:rPr lang="en-US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Modigliani’s 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Life-cycle Hypothesis</a:t>
            </a:r>
          </a:p>
          <a:p>
            <a:pPr marL="347663"/>
            <a:endParaRPr lang="en-US" sz="32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Income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varies systematically over a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lifetime.</a:t>
            </a:r>
          </a:p>
          <a:p>
            <a:pPr marL="347663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Consumers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 saving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borrowing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smooth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consumption.</a:t>
            </a:r>
          </a:p>
          <a:p>
            <a:pPr marL="347663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Consumption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depends on income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wealth.</a:t>
            </a:r>
          </a:p>
        </p:txBody>
      </p:sp>
    </p:spTree>
    <p:extLst>
      <p:ext uri="{BB962C8B-B14F-4D97-AF65-F5344CB8AC3E}">
        <p14:creationId xmlns:p14="http://schemas.microsoft.com/office/powerpoint/2010/main" val="2958797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685800"/>
            <a:ext cx="8001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/>
            <a:r>
              <a:rPr lang="en-US" sz="3200" b="1" u="sng" dirty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Friedman’s </a:t>
            </a:r>
            <a:r>
              <a:rPr lang="en-US" sz="3200" b="1" u="sng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Permanent-Income Hypothesis</a:t>
            </a:r>
          </a:p>
          <a:p>
            <a:pPr marL="347663"/>
            <a:endParaRPr lang="en-US" sz="3200" b="1" u="sng" dirty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Consumption </a:t>
            </a:r>
            <a:r>
              <a:rPr lang="en-US" sz="2800" b="1" dirty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depends mainly on permanent </a:t>
            </a: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income.</a:t>
            </a:r>
          </a:p>
          <a:p>
            <a:pPr marL="347663" algn="just"/>
            <a:endParaRPr lang="en-US" sz="2800" b="1" dirty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marL="347663" algn="just"/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Consumers </a:t>
            </a:r>
            <a:r>
              <a:rPr lang="en-US" sz="2800" b="1" dirty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use saving </a:t>
            </a: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and borrowing </a:t>
            </a:r>
            <a:r>
              <a:rPr lang="en-US" sz="2800" b="1" dirty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to smooth consumption in the face of transitory fluctuations in income</a:t>
            </a:r>
            <a:r>
              <a:rPr lang="en-US" sz="3200" b="1" dirty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184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419100" y="5978525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575" y="457200"/>
            <a:ext cx="8001000" cy="536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eaLnBrk="1" hangingPunct="1"/>
            <a:endParaRPr lang="en-US" sz="2800" b="1" dirty="0" smtClean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b="1" u="sng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Keynes</a:t>
            </a:r>
            <a:r>
              <a:rPr lang="en-US" sz="2800" b="1" dirty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:  consumption depends primarily on current income</a:t>
            </a: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.  The APC falls as income rises.</a:t>
            </a:r>
            <a:endParaRPr lang="en-US" sz="2800" b="1" dirty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b="1" dirty="0" smtClean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b="1" i="1" u="sng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Tests rejected his predictions</a:t>
            </a: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n-US" sz="2800" b="1" dirty="0" smtClean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b="1" i="1" u="sng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Subsequent work</a:t>
            </a:r>
            <a:r>
              <a:rPr lang="en-US" sz="2800" b="1" dirty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:  consumption </a:t>
            </a: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also  depends on: </a:t>
            </a:r>
            <a:endParaRPr lang="en-US" sz="2800" b="1" dirty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marL="782638" indent="-457200">
              <a:lnSpc>
                <a:spcPct val="105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expected future </a:t>
            </a: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income, wealth, and interest rates.</a:t>
            </a:r>
            <a:endParaRPr lang="en-US" sz="2800" b="1" dirty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47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419100" y="5978525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575" y="45720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Summary (cont.)</a:t>
            </a:r>
          </a:p>
          <a:p>
            <a:pPr eaLnBrk="1" hangingPunct="1"/>
            <a:endParaRPr lang="en-US" sz="2800" b="1" dirty="0" smtClean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b="1" u="sng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Policy Takeaway</a:t>
            </a: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/>
            <a:endParaRPr lang="en-US" sz="2800" b="1" dirty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If the public expects permanent changes in their income (all else equal) then they are more likely to change their consumption behavior.  </a:t>
            </a:r>
          </a:p>
          <a:p>
            <a:pPr eaLnBrk="1" hangingPunct="1"/>
            <a:endParaRPr lang="en-US" sz="2800" b="1" dirty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Tax rate changes.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Tax rebates.</a:t>
            </a:r>
          </a:p>
        </p:txBody>
      </p:sp>
    </p:spTree>
    <p:extLst>
      <p:ext uri="{BB962C8B-B14F-4D97-AF65-F5344CB8AC3E}">
        <p14:creationId xmlns:p14="http://schemas.microsoft.com/office/powerpoint/2010/main" val="3346649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" pitchFamily="34" charset="0"/>
              </a:rPr>
              <a:t/>
            </a:r>
            <a:br>
              <a:rPr lang="en-US" sz="3200" dirty="0" smtClean="0">
                <a:latin typeface="Franklin Gothic Medium" pitchFamily="34" charset="0"/>
              </a:rPr>
            </a:br>
            <a:endParaRPr lang="en-US" sz="30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362200"/>
            <a:ext cx="8229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Tests</a:t>
            </a:r>
            <a:endParaRPr lang="en-US" sz="4000" b="1" cap="none" spc="50" dirty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97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" pitchFamily="34" charset="0"/>
              </a:rPr>
              <a:t/>
            </a:r>
            <a:br>
              <a:rPr lang="en-US" sz="3200" dirty="0" smtClean="0">
                <a:latin typeface="Franklin Gothic Medium" pitchFamily="34" charset="0"/>
              </a:rPr>
            </a:br>
            <a:endParaRPr lang="en-US" sz="30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362200"/>
            <a:ext cx="8229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1975 Tax Rebate</a:t>
            </a:r>
            <a:endParaRPr lang="en-US" sz="4000" b="1" cap="none" spc="50" dirty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7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18" y="1143000"/>
            <a:ext cx="674460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0215" y="5481935"/>
            <a:ext cx="3547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Mankiw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2010 (Chapter 17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06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3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5410810"/>
            <a:ext cx="3547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Mankiw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2010 (Chapter 17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06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" pitchFamily="34" charset="0"/>
              </a:rPr>
              <a:t/>
            </a:r>
            <a:br>
              <a:rPr lang="en-US" sz="3200" dirty="0" smtClean="0">
                <a:latin typeface="Franklin Gothic Medium" pitchFamily="34" charset="0"/>
              </a:rPr>
            </a:br>
            <a:endParaRPr lang="en-US" sz="30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4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362200"/>
            <a:ext cx="82296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When and Why Policy Fails</a:t>
            </a:r>
            <a:endParaRPr lang="en-US" sz="4400" b="1" cap="none" spc="50" dirty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817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481935"/>
            <a:ext cx="3470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Mankiw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2010 (Chapter 17).</a:t>
            </a:r>
          </a:p>
        </p:txBody>
      </p:sp>
    </p:spTree>
    <p:extLst>
      <p:ext uri="{BB962C8B-B14F-4D97-AF65-F5344CB8AC3E}">
        <p14:creationId xmlns:p14="http://schemas.microsoft.com/office/powerpoint/2010/main" val="1822906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" pitchFamily="34" charset="0"/>
              </a:rPr>
              <a:t/>
            </a:r>
            <a:br>
              <a:rPr lang="en-US" sz="3200" dirty="0" smtClean="0">
                <a:latin typeface="Franklin Gothic Medium" pitchFamily="34" charset="0"/>
              </a:rPr>
            </a:br>
            <a:endParaRPr lang="en-US" sz="30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362200"/>
            <a:ext cx="8229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2008 Tax Rebate</a:t>
            </a:r>
            <a:endParaRPr lang="en-US" sz="4000" b="1" cap="none" spc="50" dirty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7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762000"/>
            <a:ext cx="6019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0" y="5481935"/>
            <a:ext cx="2243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Taylor, 2008.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2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" pitchFamily="34" charset="0"/>
              </a:rPr>
              <a:t/>
            </a:r>
            <a:br>
              <a:rPr lang="en-US" sz="3200" dirty="0" smtClean="0">
                <a:latin typeface="Franklin Gothic Medium" pitchFamily="34" charset="0"/>
              </a:rPr>
            </a:br>
            <a:endParaRPr lang="en-US" sz="30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362200"/>
            <a:ext cx="8229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What People Expect Today</a:t>
            </a:r>
            <a:endParaRPr lang="en-US" sz="4000" b="1" cap="none" spc="50" dirty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14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ooter Placeholder 5"/>
          <p:cNvSpPr txBox="1">
            <a:spLocks noGrp="1"/>
          </p:cNvSpPr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pic>
        <p:nvPicPr>
          <p:cNvPr id="21512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clevelandfed.org/CFFileServlet/_cf_image/_cfimg-6203817319566368681.PNG">
            <a:hlinkClick r:id="rId4" tooltip="&quot;&quot;"/>
          </p:cNvPr>
          <p:cNvPicPr/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143000"/>
            <a:ext cx="6248400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419100" y="5978525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762000"/>
            <a:ext cx="769620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What to Do?</a:t>
            </a:r>
          </a:p>
          <a:p>
            <a:pPr algn="ctr" eaLnBrk="1" hangingPunct="1"/>
            <a:endParaRPr lang="en-US" sz="3200" b="1" dirty="0" smtClean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marL="782638" indent="-457200">
              <a:lnSpc>
                <a:spcPct val="105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Expected </a:t>
            </a:r>
            <a:r>
              <a:rPr lang="en-US" sz="2800" b="1" dirty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future </a:t>
            </a: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income is flat.</a:t>
            </a:r>
          </a:p>
          <a:p>
            <a:pPr marL="782638" indent="-457200">
              <a:lnSpc>
                <a:spcPct val="105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Wealth is down.</a:t>
            </a:r>
          </a:p>
          <a:p>
            <a:pPr marL="325438">
              <a:lnSpc>
                <a:spcPct val="105000"/>
              </a:lnSpc>
            </a:pPr>
            <a:endParaRPr lang="en-US" sz="2800" b="1" dirty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marL="325438">
              <a:lnSpc>
                <a:spcPct val="105000"/>
              </a:lnSpc>
            </a:pPr>
            <a:endParaRPr lang="en-US" sz="2800" b="1" dirty="0" smtClean="0">
              <a:solidFill>
                <a:srgbClr val="CB0000"/>
              </a:solidFill>
              <a:latin typeface="Arial" pitchFamily="34" charset="0"/>
              <a:cs typeface="Arial" pitchFamily="34" charset="0"/>
            </a:endParaRPr>
          </a:p>
          <a:p>
            <a:pPr marL="325438">
              <a:lnSpc>
                <a:spcPct val="105000"/>
              </a:lnSpc>
            </a:pPr>
            <a:r>
              <a:rPr lang="en-US" sz="2800" b="1" dirty="0" smtClean="0">
                <a:solidFill>
                  <a:srgbClr val="CB0000"/>
                </a:solidFill>
                <a:latin typeface="Arial" pitchFamily="34" charset="0"/>
                <a:cs typeface="Arial" pitchFamily="34" charset="0"/>
              </a:rPr>
              <a:t>This means…policy can help … but it must focus on “permanence in rewards” and “permanence in reducing future income liability.”</a:t>
            </a:r>
          </a:p>
        </p:txBody>
      </p:sp>
    </p:spTree>
    <p:extLst>
      <p:ext uri="{BB962C8B-B14F-4D97-AF65-F5344CB8AC3E}">
        <p14:creationId xmlns:p14="http://schemas.microsoft.com/office/powerpoint/2010/main" val="1139192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819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3100" dirty="0" smtClean="0">
                <a:solidFill>
                  <a:srgbClr val="BA0000"/>
                </a:solidFill>
                <a:latin typeface="Arial" pitchFamily="34" charset="0"/>
              </a:rPr>
              <a:t>Hobby Center Contact</a:t>
            </a:r>
            <a: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2400" dirty="0" smtClean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54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5400" dirty="0" smtClean="0">
                <a:solidFill>
                  <a:srgbClr val="BA0000"/>
                </a:solidFill>
                <a:latin typeface="Arial" pitchFamily="34" charset="0"/>
              </a:rPr>
            </a:br>
            <a:r>
              <a:rPr lang="en-US" sz="5400" dirty="0" smtClean="0">
                <a:solidFill>
                  <a:srgbClr val="BA0000"/>
                </a:solidFill>
                <a:latin typeface="Arial" pitchFamily="34" charset="0"/>
              </a:rPr>
              <a:t/>
            </a:r>
            <a:br>
              <a:rPr lang="en-US" sz="5400" dirty="0" smtClean="0">
                <a:solidFill>
                  <a:srgbClr val="BA0000"/>
                </a:solidFill>
                <a:latin typeface="Arial" pitchFamily="34" charset="0"/>
              </a:rPr>
            </a:br>
            <a:endParaRPr lang="en-US" sz="54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52226" name="Picture 2" descr="Hobby Center for Public Policy_primary_no tagli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962400"/>
            <a:ext cx="43624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762000" y="1219200"/>
            <a:ext cx="7391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sz="1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Jim </a:t>
            </a:r>
            <a:r>
              <a:rPr lang="en-US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Granato, PhD, Director, Hobby Center for Public </a:t>
            </a:r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Policy</a:t>
            </a:r>
          </a:p>
          <a:p>
            <a:endParaRPr lang="en-US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jgranato@uh.edu</a:t>
            </a:r>
            <a:r>
              <a:rPr lang="en-US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, 713 743 </a:t>
            </a:r>
            <a:r>
              <a:rPr lang="en-US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3887</a:t>
            </a: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2286000" y="57150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BA0000"/>
                </a:solidFill>
                <a:latin typeface="Arial" charset="0"/>
                <a:cs typeface="Arial" charset="0"/>
              </a:rPr>
              <a:t>www.uh.edu/cpp</a:t>
            </a:r>
          </a:p>
        </p:txBody>
      </p:sp>
    </p:spTree>
    <p:extLst>
      <p:ext uri="{BB962C8B-B14F-4D97-AF65-F5344CB8AC3E}">
        <p14:creationId xmlns:p14="http://schemas.microsoft.com/office/powerpoint/2010/main" val="1848931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 txBox="1">
            <a:spLocks noGrp="1"/>
          </p:cNvSpPr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39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8379" y="5481935"/>
            <a:ext cx="4927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Romer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Bernstein, 2009 and e21, 2011.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" pitchFamily="34" charset="0"/>
              </a:rPr>
              <a:t/>
            </a:r>
            <a:br>
              <a:rPr lang="en-US" sz="3200" dirty="0" smtClean="0">
                <a:latin typeface="Franklin Gothic Medium" pitchFamily="34" charset="0"/>
              </a:rPr>
            </a:br>
            <a:endParaRPr lang="en-US" sz="30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362200"/>
            <a:ext cx="8229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What Happened? </a:t>
            </a:r>
            <a:endParaRPr lang="en-US" sz="4000" b="1" cap="none" spc="50" dirty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391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342900">
              <a:buFont typeface="Arial" pitchFamily="34" charset="0"/>
              <a:buChar char="•"/>
            </a:pPr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90563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Failure to Engage Public Reaction.</a:t>
            </a:r>
          </a:p>
          <a:p>
            <a:pPr marL="804863" lvl="1"/>
            <a:endParaRPr lang="en-US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90563" indent="-342900">
              <a:buFont typeface="Arial" pitchFamily="34" charset="0"/>
              <a:buChar char="•"/>
            </a:pPr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90563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Failure to Use Basic Social Science Research Findings.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9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342900">
              <a:buFont typeface="Arial" pitchFamily="34" charset="0"/>
              <a:buChar char="•"/>
            </a:pPr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90563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generally…a major social science breakthrough in the past few decades has been the effort to incorporate public expectations into models.</a:t>
            </a:r>
          </a:p>
          <a:p>
            <a:pPr marL="690563" indent="-342900">
              <a:buFont typeface="Arial" pitchFamily="34" charset="0"/>
              <a:buChar char="•"/>
            </a:pP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04863" indent="-457200">
              <a:buFont typeface="Wingdings" pitchFamily="2" charset="2"/>
              <a:buChar char="Ø"/>
            </a:pPr>
            <a:r>
              <a:rPr lang="en-US" sz="32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Expectations about the future influence current behavior</a:t>
            </a:r>
            <a:r>
              <a:rPr lang="en-US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265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" pitchFamily="34" charset="0"/>
              </a:rPr>
              <a:t/>
            </a:r>
            <a:br>
              <a:rPr lang="en-US" sz="3200" dirty="0" smtClean="0">
                <a:latin typeface="Franklin Gothic Medium" pitchFamily="34" charset="0"/>
              </a:rPr>
            </a:br>
            <a:endParaRPr lang="en-US" sz="30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199" y="2362200"/>
            <a:ext cx="8229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What Does Social Science Tell Us? </a:t>
            </a:r>
            <a:endParaRPr lang="en-US" sz="3600" b="1" cap="none" spc="50" dirty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36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Franklin Gothic Medium" pitchFamily="34" charset="0"/>
              </a:rPr>
              <a:t/>
            </a:r>
            <a:br>
              <a:rPr lang="en-US" sz="3200" dirty="0" smtClean="0">
                <a:latin typeface="Franklin Gothic Medium" pitchFamily="34" charset="0"/>
              </a:rPr>
            </a:br>
            <a:endParaRPr lang="en-US" sz="3000" dirty="0">
              <a:solidFill>
                <a:srgbClr val="BA0000"/>
              </a:solidFill>
              <a:latin typeface="Arial" pitchFamily="34" charset="0"/>
            </a:endParaRPr>
          </a:p>
        </p:txBody>
      </p:sp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454" y="1066800"/>
            <a:ext cx="8229601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Plenty! </a:t>
            </a:r>
          </a:p>
          <a:p>
            <a:pPr algn="ctr"/>
            <a:endParaRPr lang="en-US" sz="3600" b="1" spc="50" dirty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cap="none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3200" b="1" i="1" u="sng" spc="50" dirty="0" smtClean="0">
                <a:ln w="11430">
                  <a:solidFill>
                    <a:srgbClr val="BA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What is relevant for this particular policy is the public’s consumption behavior --- and the role expectations play in this behavior.</a:t>
            </a:r>
            <a:endParaRPr lang="en-US" sz="3200" b="1" i="1" u="sng" cap="none" spc="50" dirty="0">
              <a:ln w="11430">
                <a:solidFill>
                  <a:srgbClr val="BA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5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Hobby Center for Public Policy-Seconda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72188"/>
            <a:ext cx="251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 noGrp="1"/>
          </p:cNvSpPr>
          <p:nvPr/>
        </p:nvSpPr>
        <p:spPr bwMode="auto">
          <a:xfrm>
            <a:off x="533400" y="593833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000" b="1" dirty="0">
              <a:solidFill>
                <a:srgbClr val="BA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39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Major Social Science Works</a:t>
            </a:r>
          </a:p>
          <a:p>
            <a:pPr marL="690563" indent="-342900">
              <a:buFont typeface="Arial" pitchFamily="34" charset="0"/>
              <a:buChar char="•"/>
            </a:pPr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147763" lvl="1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Keynes</a:t>
            </a:r>
          </a:p>
          <a:p>
            <a:pPr marL="1147763" lvl="1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Fisher</a:t>
            </a:r>
          </a:p>
          <a:p>
            <a:pPr marL="1147763" lvl="1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Modigliani</a:t>
            </a:r>
          </a:p>
          <a:p>
            <a:pPr marL="1147763" lvl="1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Friedman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endParaRPr lang="en-US" sz="32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2459</TotalTime>
  <Words>445</Words>
  <Application>Microsoft Office PowerPoint</Application>
  <PresentationFormat>On-screen Show (4:3)</PresentationFormat>
  <Paragraphs>105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Aspect</vt:lpstr>
      <vt:lpstr> </vt:lpstr>
      <vt:lpstr> </vt:lpstr>
      <vt:lpstr>PowerPoint Presentation</vt:lpstr>
      <vt:lpstr> 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          Hobby Center Contact   </vt:lpstr>
    </vt:vector>
  </TitlesOfParts>
  <Company>Troy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6610 Survey</dc:title>
  <dc:creator>mary denigan-macauley</dc:creator>
  <cp:lastModifiedBy>jgranato</cp:lastModifiedBy>
  <cp:revision>271</cp:revision>
  <cp:lastPrinted>2012-01-10T19:35:50Z</cp:lastPrinted>
  <dcterms:created xsi:type="dcterms:W3CDTF">1999-07-26T18:45:30Z</dcterms:created>
  <dcterms:modified xsi:type="dcterms:W3CDTF">2012-04-13T15:39:44Z</dcterms:modified>
</cp:coreProperties>
</file>