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63" r:id="rId2"/>
    <p:sldId id="269" r:id="rId3"/>
    <p:sldId id="270" r:id="rId4"/>
    <p:sldId id="271" r:id="rId5"/>
    <p:sldId id="272" r:id="rId6"/>
    <p:sldId id="273" r:id="rId7"/>
    <p:sldId id="275" r:id="rId8"/>
    <p:sldId id="276" r:id="rId9"/>
    <p:sldId id="274" r:id="rId10"/>
    <p:sldId id="277" r:id="rId11"/>
    <p:sldId id="287" r:id="rId12"/>
    <p:sldId id="278" r:id="rId13"/>
    <p:sldId id="288" r:id="rId14"/>
    <p:sldId id="262" r:id="rId15"/>
    <p:sldId id="256" r:id="rId16"/>
    <p:sldId id="257" r:id="rId17"/>
    <p:sldId id="266" r:id="rId18"/>
    <p:sldId id="261" r:id="rId19"/>
    <p:sldId id="258" r:id="rId20"/>
    <p:sldId id="259" r:id="rId21"/>
    <p:sldId id="260" r:id="rId22"/>
    <p:sldId id="264" r:id="rId23"/>
    <p:sldId id="265" r:id="rId24"/>
    <p:sldId id="267" r:id="rId25"/>
    <p:sldId id="268" r:id="rId26"/>
    <p:sldId id="286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98E12-5A09-4B6F-A9D2-FEFCBEA27CD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5B381F-C064-4E80-86C8-BB18317D9392}">
      <dgm:prSet/>
      <dgm:spPr/>
      <dgm:t>
        <a:bodyPr/>
        <a:lstStyle/>
        <a:p>
          <a:pPr>
            <a:defRPr cap="all"/>
          </a:pPr>
          <a:r>
            <a:rPr lang="en-US"/>
            <a:t>Oak Mottes</a:t>
          </a:r>
        </a:p>
      </dgm:t>
    </dgm:pt>
    <dgm:pt modelId="{1E6AE2E9-9782-46DE-9268-DB2E3EA11CF6}" type="parTrans" cxnId="{9B42297E-2092-4398-8193-238BB1D020F8}">
      <dgm:prSet/>
      <dgm:spPr/>
      <dgm:t>
        <a:bodyPr/>
        <a:lstStyle/>
        <a:p>
          <a:endParaRPr lang="en-US"/>
        </a:p>
      </dgm:t>
    </dgm:pt>
    <dgm:pt modelId="{E0A4318E-7464-45C4-AAD5-F6D8B3021E2F}" type="sibTrans" cxnId="{9B42297E-2092-4398-8193-238BB1D020F8}">
      <dgm:prSet/>
      <dgm:spPr/>
      <dgm:t>
        <a:bodyPr/>
        <a:lstStyle/>
        <a:p>
          <a:endParaRPr lang="en-US"/>
        </a:p>
      </dgm:t>
    </dgm:pt>
    <dgm:pt modelId="{34B28318-6DD5-46AE-8DB8-9C8FCCE8ED1B}">
      <dgm:prSet/>
      <dgm:spPr/>
      <dgm:t>
        <a:bodyPr/>
        <a:lstStyle/>
        <a:p>
          <a:pPr>
            <a:defRPr cap="all"/>
          </a:pPr>
          <a:r>
            <a:rPr lang="en-US"/>
            <a:t>Wetlands</a:t>
          </a:r>
        </a:p>
      </dgm:t>
    </dgm:pt>
    <dgm:pt modelId="{7A36AF9F-670E-417D-B04C-B590FB4CA26B}" type="parTrans" cxnId="{E0916C1E-3AC4-4D95-A48E-F557A39690F3}">
      <dgm:prSet/>
      <dgm:spPr/>
      <dgm:t>
        <a:bodyPr/>
        <a:lstStyle/>
        <a:p>
          <a:endParaRPr lang="en-US"/>
        </a:p>
      </dgm:t>
    </dgm:pt>
    <dgm:pt modelId="{D110C90B-264B-4346-9957-A70320A62444}" type="sibTrans" cxnId="{E0916C1E-3AC4-4D95-A48E-F557A39690F3}">
      <dgm:prSet/>
      <dgm:spPr/>
      <dgm:t>
        <a:bodyPr/>
        <a:lstStyle/>
        <a:p>
          <a:endParaRPr lang="en-US"/>
        </a:p>
      </dgm:t>
    </dgm:pt>
    <dgm:pt modelId="{9573DFE6-FD09-4CAE-B03D-AFD9F1DCE8FE}">
      <dgm:prSet/>
      <dgm:spPr/>
      <dgm:t>
        <a:bodyPr/>
        <a:lstStyle/>
        <a:p>
          <a:pPr>
            <a:defRPr cap="all"/>
          </a:pPr>
          <a:r>
            <a:rPr lang="en-US"/>
            <a:t>Pimple mounds and inter-mound prairie areas in the center of the WMA</a:t>
          </a:r>
        </a:p>
      </dgm:t>
    </dgm:pt>
    <dgm:pt modelId="{7468081C-7F1D-4D56-A926-A6F2A7F589C1}" type="parTrans" cxnId="{275290F9-42BF-428A-836E-20B7FA7B1D5C}">
      <dgm:prSet/>
      <dgm:spPr/>
      <dgm:t>
        <a:bodyPr/>
        <a:lstStyle/>
        <a:p>
          <a:endParaRPr lang="en-US"/>
        </a:p>
      </dgm:t>
    </dgm:pt>
    <dgm:pt modelId="{63548B17-B7CE-4265-88C6-5176AF4E2E96}" type="sibTrans" cxnId="{275290F9-42BF-428A-836E-20B7FA7B1D5C}">
      <dgm:prSet/>
      <dgm:spPr/>
      <dgm:t>
        <a:bodyPr/>
        <a:lstStyle/>
        <a:p>
          <a:endParaRPr lang="en-US"/>
        </a:p>
      </dgm:t>
    </dgm:pt>
    <dgm:pt modelId="{B33F91AB-C873-43A8-B184-B13A2EDD3623}">
      <dgm:prSet/>
      <dgm:spPr/>
      <dgm:t>
        <a:bodyPr/>
        <a:lstStyle/>
        <a:p>
          <a:pPr>
            <a:defRPr cap="all"/>
          </a:pPr>
          <a:r>
            <a:rPr lang="en-US"/>
            <a:t>High prairie on the north end of the WMA along F.M. 562</a:t>
          </a:r>
        </a:p>
      </dgm:t>
    </dgm:pt>
    <dgm:pt modelId="{A5846D5C-267B-40AC-B8E2-3EEFED3B71CD}" type="parTrans" cxnId="{B9DC3257-8B07-44D9-A0F9-4A5333462D3D}">
      <dgm:prSet/>
      <dgm:spPr/>
      <dgm:t>
        <a:bodyPr/>
        <a:lstStyle/>
        <a:p>
          <a:endParaRPr lang="en-US"/>
        </a:p>
      </dgm:t>
    </dgm:pt>
    <dgm:pt modelId="{D3B68BAB-6C4D-4B34-8AD9-375F87954689}" type="sibTrans" cxnId="{B9DC3257-8B07-44D9-A0F9-4A5333462D3D}">
      <dgm:prSet/>
      <dgm:spPr/>
      <dgm:t>
        <a:bodyPr/>
        <a:lstStyle/>
        <a:p>
          <a:endParaRPr lang="en-US"/>
        </a:p>
      </dgm:t>
    </dgm:pt>
    <dgm:pt modelId="{7015898C-AB30-451E-ACD3-31290B84C8E6}" type="pres">
      <dgm:prSet presAssocID="{97998E12-5A09-4B6F-A9D2-FEFCBEA27CD6}" presName="linear" presStyleCnt="0">
        <dgm:presLayoutVars>
          <dgm:animLvl val="lvl"/>
          <dgm:resizeHandles val="exact"/>
        </dgm:presLayoutVars>
      </dgm:prSet>
      <dgm:spPr/>
    </dgm:pt>
    <dgm:pt modelId="{89DFDBF1-79E5-4AF9-B828-5AD6F8703CEC}" type="pres">
      <dgm:prSet presAssocID="{8E5B381F-C064-4E80-86C8-BB18317D93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CEA0BB7-41B4-4A66-8BED-DD608D66BF92}" type="pres">
      <dgm:prSet presAssocID="{E0A4318E-7464-45C4-AAD5-F6D8B3021E2F}" presName="spacer" presStyleCnt="0"/>
      <dgm:spPr/>
    </dgm:pt>
    <dgm:pt modelId="{2F014839-90A7-4BFE-8F2F-5619E282F580}" type="pres">
      <dgm:prSet presAssocID="{34B28318-6DD5-46AE-8DB8-9C8FCCE8ED1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C5E6A5D-B501-464D-810F-80A668211451}" type="pres">
      <dgm:prSet presAssocID="{D110C90B-264B-4346-9957-A70320A62444}" presName="spacer" presStyleCnt="0"/>
      <dgm:spPr/>
    </dgm:pt>
    <dgm:pt modelId="{6F095A6A-BE9F-4FE0-A029-43262528BB4E}" type="pres">
      <dgm:prSet presAssocID="{9573DFE6-FD09-4CAE-B03D-AFD9F1DCE8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8BF868D-198B-466A-AA01-B609BA39A74A}" type="pres">
      <dgm:prSet presAssocID="{63548B17-B7CE-4265-88C6-5176AF4E2E96}" presName="spacer" presStyleCnt="0"/>
      <dgm:spPr/>
    </dgm:pt>
    <dgm:pt modelId="{E23D1934-A89C-4E8C-A779-0FE14A590691}" type="pres">
      <dgm:prSet presAssocID="{B33F91AB-C873-43A8-B184-B13A2EDD362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916C1E-3AC4-4D95-A48E-F557A39690F3}" srcId="{97998E12-5A09-4B6F-A9D2-FEFCBEA27CD6}" destId="{34B28318-6DD5-46AE-8DB8-9C8FCCE8ED1B}" srcOrd="1" destOrd="0" parTransId="{7A36AF9F-670E-417D-B04C-B590FB4CA26B}" sibTransId="{D110C90B-264B-4346-9957-A70320A62444}"/>
    <dgm:cxn modelId="{F5202226-473A-448A-8CBA-9BE945179C4E}" type="presOf" srcId="{34B28318-6DD5-46AE-8DB8-9C8FCCE8ED1B}" destId="{2F014839-90A7-4BFE-8F2F-5619E282F580}" srcOrd="0" destOrd="0" presId="urn:microsoft.com/office/officeart/2005/8/layout/vList2"/>
    <dgm:cxn modelId="{B9DC3257-8B07-44D9-A0F9-4A5333462D3D}" srcId="{97998E12-5A09-4B6F-A9D2-FEFCBEA27CD6}" destId="{B33F91AB-C873-43A8-B184-B13A2EDD3623}" srcOrd="3" destOrd="0" parTransId="{A5846D5C-267B-40AC-B8E2-3EEFED3B71CD}" sibTransId="{D3B68BAB-6C4D-4B34-8AD9-375F87954689}"/>
    <dgm:cxn modelId="{9B42297E-2092-4398-8193-238BB1D020F8}" srcId="{97998E12-5A09-4B6F-A9D2-FEFCBEA27CD6}" destId="{8E5B381F-C064-4E80-86C8-BB18317D9392}" srcOrd="0" destOrd="0" parTransId="{1E6AE2E9-9782-46DE-9268-DB2E3EA11CF6}" sibTransId="{E0A4318E-7464-45C4-AAD5-F6D8B3021E2F}"/>
    <dgm:cxn modelId="{C55E0388-1155-413D-A552-44E2CAA9FF8B}" type="presOf" srcId="{B33F91AB-C873-43A8-B184-B13A2EDD3623}" destId="{E23D1934-A89C-4E8C-A779-0FE14A590691}" srcOrd="0" destOrd="0" presId="urn:microsoft.com/office/officeart/2005/8/layout/vList2"/>
    <dgm:cxn modelId="{01F4DA8B-E4E9-447A-951F-C097C03BCAD0}" type="presOf" srcId="{8E5B381F-C064-4E80-86C8-BB18317D9392}" destId="{89DFDBF1-79E5-4AF9-B828-5AD6F8703CEC}" srcOrd="0" destOrd="0" presId="urn:microsoft.com/office/officeart/2005/8/layout/vList2"/>
    <dgm:cxn modelId="{ECCF43B3-94D3-4EE2-80B5-DFFACF1A3475}" type="presOf" srcId="{97998E12-5A09-4B6F-A9D2-FEFCBEA27CD6}" destId="{7015898C-AB30-451E-ACD3-31290B84C8E6}" srcOrd="0" destOrd="0" presId="urn:microsoft.com/office/officeart/2005/8/layout/vList2"/>
    <dgm:cxn modelId="{D5BCB9D8-2AB0-49E2-BAB7-88C279F0CE63}" type="presOf" srcId="{9573DFE6-FD09-4CAE-B03D-AFD9F1DCE8FE}" destId="{6F095A6A-BE9F-4FE0-A029-43262528BB4E}" srcOrd="0" destOrd="0" presId="urn:microsoft.com/office/officeart/2005/8/layout/vList2"/>
    <dgm:cxn modelId="{275290F9-42BF-428A-836E-20B7FA7B1D5C}" srcId="{97998E12-5A09-4B6F-A9D2-FEFCBEA27CD6}" destId="{9573DFE6-FD09-4CAE-B03D-AFD9F1DCE8FE}" srcOrd="2" destOrd="0" parTransId="{7468081C-7F1D-4D56-A926-A6F2A7F589C1}" sibTransId="{63548B17-B7CE-4265-88C6-5176AF4E2E96}"/>
    <dgm:cxn modelId="{CAB3D674-A136-48EA-A0BE-01B93790F308}" type="presParOf" srcId="{7015898C-AB30-451E-ACD3-31290B84C8E6}" destId="{89DFDBF1-79E5-4AF9-B828-5AD6F8703CEC}" srcOrd="0" destOrd="0" presId="urn:microsoft.com/office/officeart/2005/8/layout/vList2"/>
    <dgm:cxn modelId="{649F3478-AA40-41E1-A137-C058393FB128}" type="presParOf" srcId="{7015898C-AB30-451E-ACD3-31290B84C8E6}" destId="{8CEA0BB7-41B4-4A66-8BED-DD608D66BF92}" srcOrd="1" destOrd="0" presId="urn:microsoft.com/office/officeart/2005/8/layout/vList2"/>
    <dgm:cxn modelId="{4AB304F8-B352-4E99-8451-A72EDA7D2F08}" type="presParOf" srcId="{7015898C-AB30-451E-ACD3-31290B84C8E6}" destId="{2F014839-90A7-4BFE-8F2F-5619E282F580}" srcOrd="2" destOrd="0" presId="urn:microsoft.com/office/officeart/2005/8/layout/vList2"/>
    <dgm:cxn modelId="{10A12289-6D31-4A1B-A7BF-4841B40F5487}" type="presParOf" srcId="{7015898C-AB30-451E-ACD3-31290B84C8E6}" destId="{1C5E6A5D-B501-464D-810F-80A668211451}" srcOrd="3" destOrd="0" presId="urn:microsoft.com/office/officeart/2005/8/layout/vList2"/>
    <dgm:cxn modelId="{762A33A3-7A5B-403A-9192-15269D2123FD}" type="presParOf" srcId="{7015898C-AB30-451E-ACD3-31290B84C8E6}" destId="{6F095A6A-BE9F-4FE0-A029-43262528BB4E}" srcOrd="4" destOrd="0" presId="urn:microsoft.com/office/officeart/2005/8/layout/vList2"/>
    <dgm:cxn modelId="{D3370C61-4BCC-4535-A412-E23C989184F6}" type="presParOf" srcId="{7015898C-AB30-451E-ACD3-31290B84C8E6}" destId="{48BF868D-198B-466A-AA01-B609BA39A74A}" srcOrd="5" destOrd="0" presId="urn:microsoft.com/office/officeart/2005/8/layout/vList2"/>
    <dgm:cxn modelId="{C034C5FF-86A8-4097-9DBA-066485D489FE}" type="presParOf" srcId="{7015898C-AB30-451E-ACD3-31290B84C8E6}" destId="{E23D1934-A89C-4E8C-A779-0FE14A59069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FDBF1-79E5-4AF9-B828-5AD6F8703CEC}">
      <dsp:nvSpPr>
        <dsp:cNvPr id="0" name=""/>
        <dsp:cNvSpPr/>
      </dsp:nvSpPr>
      <dsp:spPr>
        <a:xfrm>
          <a:off x="0" y="359282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Oak Mottes</a:t>
          </a:r>
        </a:p>
      </dsp:txBody>
      <dsp:txXfrm>
        <a:off x="44602" y="403884"/>
        <a:ext cx="6406846" cy="824474"/>
      </dsp:txXfrm>
    </dsp:sp>
    <dsp:sp modelId="{2F014839-90A7-4BFE-8F2F-5619E282F580}">
      <dsp:nvSpPr>
        <dsp:cNvPr id="0" name=""/>
        <dsp:cNvSpPr/>
      </dsp:nvSpPr>
      <dsp:spPr>
        <a:xfrm>
          <a:off x="0" y="1339201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Wetlands</a:t>
          </a:r>
        </a:p>
      </dsp:txBody>
      <dsp:txXfrm>
        <a:off x="44602" y="1383803"/>
        <a:ext cx="6406846" cy="824474"/>
      </dsp:txXfrm>
    </dsp:sp>
    <dsp:sp modelId="{6F095A6A-BE9F-4FE0-A029-43262528BB4E}">
      <dsp:nvSpPr>
        <dsp:cNvPr id="0" name=""/>
        <dsp:cNvSpPr/>
      </dsp:nvSpPr>
      <dsp:spPr>
        <a:xfrm>
          <a:off x="0" y="2319120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Pimple mounds and inter-mound prairie areas in the center of the WMA</a:t>
          </a:r>
        </a:p>
      </dsp:txBody>
      <dsp:txXfrm>
        <a:off x="44602" y="2363722"/>
        <a:ext cx="6406846" cy="824474"/>
      </dsp:txXfrm>
    </dsp:sp>
    <dsp:sp modelId="{E23D1934-A89C-4E8C-A779-0FE14A590691}">
      <dsp:nvSpPr>
        <dsp:cNvPr id="0" name=""/>
        <dsp:cNvSpPr/>
      </dsp:nvSpPr>
      <dsp:spPr>
        <a:xfrm>
          <a:off x="0" y="3299038"/>
          <a:ext cx="6496050" cy="913678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High prairie on the north end of the WMA along F.M. 562</a:t>
          </a:r>
        </a:p>
      </dsp:txBody>
      <dsp:txXfrm>
        <a:off x="44602" y="3343640"/>
        <a:ext cx="6406846" cy="824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1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0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2141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6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0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89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6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8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9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0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1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4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7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5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1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5A646D2-B6BA-4A9E-B005-02F60FFF2A7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5BD84-4DEF-4B8C-AB8E-E4013EB4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14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E85C75-E5FE-40D1-A1CB-ABD48DB03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52689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Candy </a:t>
            </a:r>
            <a:r>
              <a:rPr lang="en-US" sz="7200" dirty="0" err="1"/>
              <a:t>Abshier</a:t>
            </a:r>
            <a:r>
              <a:rPr lang="en-US" sz="7200" dirty="0"/>
              <a:t> WMA Coastal Prairie Restoration Project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69597D-CA4A-42C1-8F32-FFFCD5303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Philip Pauling, TPWD</a:t>
            </a:r>
          </a:p>
        </p:txBody>
      </p:sp>
    </p:spTree>
    <p:extLst>
      <p:ext uri="{BB962C8B-B14F-4D97-AF65-F5344CB8AC3E}">
        <p14:creationId xmlns:p14="http://schemas.microsoft.com/office/powerpoint/2010/main" val="281620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ADD2-6FAB-D180-484C-31611D65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Prairie Restoration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5A972-467E-3DFD-9975-BBCCCD50E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May – June 2019</a:t>
            </a:r>
          </a:p>
          <a:p>
            <a:pPr lvl="1"/>
            <a:r>
              <a:rPr lang="en-US" dirty="0"/>
              <a:t>Established 4 photo stations to track before and after results</a:t>
            </a:r>
          </a:p>
          <a:p>
            <a:pPr lvl="1"/>
            <a:r>
              <a:rPr lang="en-US" dirty="0"/>
              <a:t>We used 2 rented track loaders with brush cutting attachments along with a amphibious marsh buggy with a mower deck to clear small trees, brush, and cordgrass</a:t>
            </a:r>
          </a:p>
          <a:p>
            <a:pPr lvl="1"/>
            <a:r>
              <a:rPr lang="en-US" dirty="0"/>
              <a:t>Initially focused on areas around the historical oak mottes and pimple/inter mound areas covered in small oaks, pine trees, yaupon holly, </a:t>
            </a:r>
            <a:r>
              <a:rPr lang="en-US" dirty="0" err="1"/>
              <a:t>chinese</a:t>
            </a:r>
            <a:r>
              <a:rPr lang="en-US" dirty="0"/>
              <a:t> tallow, and groundsel trees</a:t>
            </a:r>
          </a:p>
          <a:p>
            <a:pPr lvl="1"/>
            <a:r>
              <a:rPr lang="en-US" dirty="0"/>
              <a:t>Pimple mounds with thick yaupon holly proved difficult for the machines and took considerable time to clear </a:t>
            </a:r>
          </a:p>
          <a:p>
            <a:pPr lvl="1"/>
            <a:r>
              <a:rPr lang="en-US" dirty="0"/>
              <a:t>Towards the end of our rental period we shifted our focus to creating a good perimeter to use for a future prescribed burn and clearing more of the inter-mound areas which the machines were able to clear at a quicker rate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1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08B1-E916-5A37-9F65-985443D9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Prairie Restorations Efforts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E353-C693-2B0B-C138-939219385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Mulching Observations</a:t>
            </a:r>
          </a:p>
          <a:p>
            <a:pPr lvl="1"/>
            <a:r>
              <a:rPr lang="en-US" dirty="0"/>
              <a:t>Mulching disturbed and exposed the top layer of soil within a large portion of the area</a:t>
            </a:r>
          </a:p>
          <a:p>
            <a:pPr lvl="1"/>
            <a:r>
              <a:rPr lang="en-US" dirty="0"/>
              <a:t>The response of the native seed bank to the soil disturbance was quick and impressive</a:t>
            </a:r>
          </a:p>
          <a:p>
            <a:pPr lvl="1"/>
            <a:r>
              <a:rPr lang="en-US" dirty="0"/>
              <a:t>By fall we had seen a significant increase in the amount of native grasses within the mulched area</a:t>
            </a:r>
          </a:p>
        </p:txBody>
      </p:sp>
    </p:spTree>
    <p:extLst>
      <p:ext uri="{BB962C8B-B14F-4D97-AF65-F5344CB8AC3E}">
        <p14:creationId xmlns:p14="http://schemas.microsoft.com/office/powerpoint/2010/main" val="77922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E936-84C8-2742-8273-0DFBC0F4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Prairie Restoration Efforts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F1724-6DB2-1308-BAA8-A129705F9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 2021</a:t>
            </a:r>
          </a:p>
          <a:p>
            <a:pPr lvl="1"/>
            <a:r>
              <a:rPr lang="en-US" dirty="0"/>
              <a:t>Prepared firebreaks around the perimeter of approximately 70 acres using a combination of a tractor on drier areas and amphibious marsh buggy in the wetter areas. </a:t>
            </a:r>
          </a:p>
          <a:p>
            <a:pPr lvl="1"/>
            <a:r>
              <a:rPr lang="en-US" dirty="0"/>
              <a:t>Mowed and disced to create fire breaks.</a:t>
            </a:r>
          </a:p>
          <a:p>
            <a:r>
              <a:rPr lang="en-US" dirty="0"/>
              <a:t>March 2021</a:t>
            </a:r>
          </a:p>
          <a:p>
            <a:pPr lvl="1"/>
            <a:r>
              <a:rPr lang="en-US" dirty="0"/>
              <a:t>A prescribed burn was conducted on the 70 acres that was prepared the month before.</a:t>
            </a:r>
          </a:p>
          <a:p>
            <a:pPr lvl="1"/>
            <a:r>
              <a:rPr lang="en-US" dirty="0"/>
              <a:t>Observed good fire behavior within finer fuels and stands of Yaupon holly</a:t>
            </a:r>
          </a:p>
          <a:p>
            <a:pPr lvl="1"/>
            <a:r>
              <a:rPr lang="en-US" dirty="0"/>
              <a:t>Saw good fuel consumption in areas cleared of brush in 2019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92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E77B-0AFF-099F-D977-615ED175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Mulched Area</a:t>
            </a:r>
          </a:p>
        </p:txBody>
      </p:sp>
      <p:pic>
        <p:nvPicPr>
          <p:cNvPr id="5" name="Content Placeholder 4" descr="Aerial view of a land&#10;&#10;Description automatically generated">
            <a:extLst>
              <a:ext uri="{FF2B5EF4-FFF2-40B4-BE49-F238E27FC236}">
                <a16:creationId xmlns:a16="http://schemas.microsoft.com/office/drawing/2014/main" id="{3E7A1DC5-3691-2876-8C0C-A291E239E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08" y="1536569"/>
            <a:ext cx="8266026" cy="5081048"/>
          </a:xfrm>
        </p:spPr>
      </p:pic>
    </p:spTree>
    <p:extLst>
      <p:ext uri="{BB962C8B-B14F-4D97-AF65-F5344CB8AC3E}">
        <p14:creationId xmlns:p14="http://schemas.microsoft.com/office/powerpoint/2010/main" val="3097078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81FA0C-1EA1-489D-BC21-9159904E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CE1F35D-A87C-4C62-ACCB-9503B5065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4" y="356909"/>
            <a:ext cx="9664012" cy="6428608"/>
          </a:xfrm>
        </p:spPr>
      </p:pic>
    </p:spTree>
    <p:extLst>
      <p:ext uri="{BB962C8B-B14F-4D97-AF65-F5344CB8AC3E}">
        <p14:creationId xmlns:p14="http://schemas.microsoft.com/office/powerpoint/2010/main" val="1445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C6DF38F-33F8-4C41-97CD-C7969B26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Motte Trail Pre-Mulching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A5677D-80CF-4BFC-B845-8BD39BFA55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1" y="1962615"/>
            <a:ext cx="5752369" cy="329809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F3FE214-47B3-4F3A-A98B-DE54B0730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62615"/>
            <a:ext cx="5563725" cy="3298096"/>
          </a:xfrm>
        </p:spPr>
      </p:pic>
    </p:spTree>
    <p:extLst>
      <p:ext uri="{BB962C8B-B14F-4D97-AF65-F5344CB8AC3E}">
        <p14:creationId xmlns:p14="http://schemas.microsoft.com/office/powerpoint/2010/main" val="411902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8349638-6537-4154-BD66-BF856538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Motte Trail Post-Mulching (4 week)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80B583-2F08-449D-9D44-0DCDE4422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690688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2101612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5A50-ECFC-416A-95BB-941BAAE5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Motte Trail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3525E6-F4DE-4B65-8640-6F266EA44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7" y="2052638"/>
            <a:ext cx="8631281" cy="4195762"/>
          </a:xfrm>
        </p:spPr>
      </p:pic>
    </p:spTree>
    <p:extLst>
      <p:ext uri="{BB962C8B-B14F-4D97-AF65-F5344CB8AC3E}">
        <p14:creationId xmlns:p14="http://schemas.microsoft.com/office/powerpoint/2010/main" val="2780614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30D1-E38C-41FA-946E-E7306735E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Pipeline Post Mulching (1 week)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463783-DC0E-4613-AD8F-8586CCDDF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690688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769805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A5397-91DF-4366-AC4F-67B6B865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Pipeline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692669-8BCA-406C-94A8-6CFD7D6E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53" y="1690688"/>
            <a:ext cx="9242293" cy="4492782"/>
          </a:xfrm>
        </p:spPr>
      </p:pic>
    </p:spTree>
    <p:extLst>
      <p:ext uri="{BB962C8B-B14F-4D97-AF65-F5344CB8AC3E}">
        <p14:creationId xmlns:p14="http://schemas.microsoft.com/office/powerpoint/2010/main" val="2005946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F442-7E69-1483-B5A1-6F7DD44E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Candy </a:t>
            </a:r>
            <a:r>
              <a:rPr lang="en-US" dirty="0" err="1"/>
              <a:t>Abshier</a:t>
            </a:r>
            <a:r>
              <a:rPr lang="en-US" dirty="0"/>
              <a:t> Wildlife Management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C1895-E354-8ACC-E5DA-EB69A05ED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Approximately 209 acres in size</a:t>
            </a:r>
          </a:p>
          <a:p>
            <a:r>
              <a:rPr lang="en-US" dirty="0"/>
              <a:t>Purchased by Texas Parks and Wildlife Department in 1989</a:t>
            </a:r>
          </a:p>
          <a:p>
            <a:r>
              <a:rPr lang="en-US" dirty="0"/>
              <a:t>Named after a dedicated former TPWD employee Catherine “Candy” Cain </a:t>
            </a:r>
            <a:r>
              <a:rPr lang="en-US" dirty="0" err="1"/>
              <a:t>Abshier</a:t>
            </a:r>
            <a:r>
              <a:rPr lang="en-US" dirty="0"/>
              <a:t> in 1991</a:t>
            </a:r>
          </a:p>
          <a:p>
            <a:r>
              <a:rPr lang="en-US" dirty="0"/>
              <a:t>Located near the community of Smith Point in Chambers County, Texas</a:t>
            </a:r>
          </a:p>
          <a:p>
            <a:r>
              <a:rPr lang="en-US" dirty="0"/>
              <a:t>Sits along  the shore of Galveston Bay</a:t>
            </a:r>
          </a:p>
          <a:p>
            <a:r>
              <a:rPr lang="en-US" dirty="0"/>
              <a:t>Part of the Upper Coast Wetland Ecosystem Project administered by TPWD</a:t>
            </a:r>
          </a:p>
        </p:txBody>
      </p:sp>
    </p:spTree>
    <p:extLst>
      <p:ext uri="{BB962C8B-B14F-4D97-AF65-F5344CB8AC3E}">
        <p14:creationId xmlns:p14="http://schemas.microsoft.com/office/powerpoint/2010/main" val="2390145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DB8C-FE29-4366-AC25-C85E705D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1 Pre-Mulching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3FB1A2-734C-44F6-B9F3-D4DDDA28D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46" y="1690688"/>
            <a:ext cx="9228908" cy="4486275"/>
          </a:xfrm>
        </p:spPr>
      </p:pic>
    </p:spTree>
    <p:extLst>
      <p:ext uri="{BB962C8B-B14F-4D97-AF65-F5344CB8AC3E}">
        <p14:creationId xmlns:p14="http://schemas.microsoft.com/office/powerpoint/2010/main" val="1497801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997B-3F2C-4789-B9E1-825FC434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1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AC977-6BD3-460A-A96C-126963D91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36" y="1704459"/>
            <a:ext cx="9264327" cy="4503493"/>
          </a:xfrm>
        </p:spPr>
      </p:pic>
    </p:spTree>
    <p:extLst>
      <p:ext uri="{BB962C8B-B14F-4D97-AF65-F5344CB8AC3E}">
        <p14:creationId xmlns:p14="http://schemas.microsoft.com/office/powerpoint/2010/main" val="1250209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3068-92F4-444A-A887-45FBB444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2 Post-Mulching (4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42DD3-26F8-4654-861C-9142C507F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7" y="2052638"/>
            <a:ext cx="8631281" cy="4195762"/>
          </a:xfrm>
        </p:spPr>
      </p:pic>
    </p:spTree>
    <p:extLst>
      <p:ext uri="{BB962C8B-B14F-4D97-AF65-F5344CB8AC3E}">
        <p14:creationId xmlns:p14="http://schemas.microsoft.com/office/powerpoint/2010/main" val="428747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166F-0AB9-4FA9-A840-329A11A9D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Mowed Trail 2 Post-Mulching (8 weeks)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84AD0-3BC4-480A-8B55-582B0A62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8" y="1591536"/>
            <a:ext cx="9878784" cy="4802187"/>
          </a:xfrm>
        </p:spPr>
      </p:pic>
    </p:spTree>
    <p:extLst>
      <p:ext uri="{BB962C8B-B14F-4D97-AF65-F5344CB8AC3E}">
        <p14:creationId xmlns:p14="http://schemas.microsoft.com/office/powerpoint/2010/main" val="37880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53AA07F-43E8-4C2C-A077-F0E87373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Aerial Image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37294C8-643F-4082-98AA-A00EAD6C8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2" y="1436914"/>
            <a:ext cx="6439953" cy="4829965"/>
          </a:xfrm>
        </p:spPr>
      </p:pic>
    </p:spTree>
    <p:extLst>
      <p:ext uri="{BB962C8B-B14F-4D97-AF65-F5344CB8AC3E}">
        <p14:creationId xmlns:p14="http://schemas.microsoft.com/office/powerpoint/2010/main" val="2470844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456F8-9D09-43C0-B02F-3ED045BD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Aerial Image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603B6C-45C5-40BD-A64F-507DB06D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80" y="1355300"/>
            <a:ext cx="6733309" cy="5049982"/>
          </a:xfrm>
        </p:spPr>
      </p:pic>
    </p:spTree>
    <p:extLst>
      <p:ext uri="{BB962C8B-B14F-4D97-AF65-F5344CB8AC3E}">
        <p14:creationId xmlns:p14="http://schemas.microsoft.com/office/powerpoint/2010/main" val="414210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A1C6-8378-6082-F1D7-607C3B09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March 2021 Prescribed Burn</a:t>
            </a:r>
          </a:p>
        </p:txBody>
      </p:sp>
      <p:pic>
        <p:nvPicPr>
          <p:cNvPr id="5" name="Content Placeholder 4" descr="A field of fire with smoke and trees&#10;&#10;Description automatically generated">
            <a:extLst>
              <a:ext uri="{FF2B5EF4-FFF2-40B4-BE49-F238E27FC236}">
                <a16:creationId xmlns:a16="http://schemas.microsoft.com/office/drawing/2014/main" id="{3AC67147-CCD0-26C3-FB0E-E51FCAD87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31" y="1319752"/>
            <a:ext cx="6596668" cy="4947501"/>
          </a:xfrm>
        </p:spPr>
      </p:pic>
    </p:spTree>
    <p:extLst>
      <p:ext uri="{BB962C8B-B14F-4D97-AF65-F5344CB8AC3E}">
        <p14:creationId xmlns:p14="http://schemas.microsoft.com/office/powerpoint/2010/main" val="342800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0166-B6EB-7219-594E-10988733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Pre-Mulching 2017</a:t>
            </a:r>
          </a:p>
        </p:txBody>
      </p:sp>
      <p:pic>
        <p:nvPicPr>
          <p:cNvPr id="5" name="Content Placeholder 4" descr="Aerial view of land with water and land&#10;&#10;Description automatically generated">
            <a:extLst>
              <a:ext uri="{FF2B5EF4-FFF2-40B4-BE49-F238E27FC236}">
                <a16:creationId xmlns:a16="http://schemas.microsoft.com/office/drawing/2014/main" id="{91D5E381-DA18-6ACE-1086-3DB8DC6B3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06" y="2052638"/>
            <a:ext cx="7037763" cy="4195762"/>
          </a:xfrm>
        </p:spPr>
      </p:pic>
    </p:spTree>
    <p:extLst>
      <p:ext uri="{BB962C8B-B14F-4D97-AF65-F5344CB8AC3E}">
        <p14:creationId xmlns:p14="http://schemas.microsoft.com/office/powerpoint/2010/main" val="39684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6E1F-0587-F2A7-2E37-2D9183EC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Mulching 2020</a:t>
            </a:r>
          </a:p>
        </p:txBody>
      </p:sp>
      <p:pic>
        <p:nvPicPr>
          <p:cNvPr id="5" name="Content Placeholder 4" descr="Aerial view of a land&#10;&#10;Description automatically generated">
            <a:extLst>
              <a:ext uri="{FF2B5EF4-FFF2-40B4-BE49-F238E27FC236}">
                <a16:creationId xmlns:a16="http://schemas.microsoft.com/office/drawing/2014/main" id="{C8114F52-CC4C-6EC8-31F2-07ACAF250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58" y="1495125"/>
            <a:ext cx="7992828" cy="4765151"/>
          </a:xfrm>
        </p:spPr>
      </p:pic>
    </p:spTree>
    <p:extLst>
      <p:ext uri="{BB962C8B-B14F-4D97-AF65-F5344CB8AC3E}">
        <p14:creationId xmlns:p14="http://schemas.microsoft.com/office/powerpoint/2010/main" val="29818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B537-751E-9CFD-138C-A69155C1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 Mulching 2023</a:t>
            </a:r>
          </a:p>
        </p:txBody>
      </p:sp>
      <p:pic>
        <p:nvPicPr>
          <p:cNvPr id="5" name="Content Placeholder 4" descr="Aerial view of land with water and land&#10;&#10;Description automatically generated">
            <a:extLst>
              <a:ext uri="{FF2B5EF4-FFF2-40B4-BE49-F238E27FC236}">
                <a16:creationId xmlns:a16="http://schemas.microsoft.com/office/drawing/2014/main" id="{328968C3-0331-FCD9-4889-8C8040838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3" y="1470654"/>
            <a:ext cx="8277101" cy="4934628"/>
          </a:xfrm>
        </p:spPr>
      </p:pic>
    </p:spTree>
    <p:extLst>
      <p:ext uri="{BB962C8B-B14F-4D97-AF65-F5344CB8AC3E}">
        <p14:creationId xmlns:p14="http://schemas.microsoft.com/office/powerpoint/2010/main" val="2610498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body of water&#10;&#10;Description automatically generated">
            <a:extLst>
              <a:ext uri="{FF2B5EF4-FFF2-40B4-BE49-F238E27FC236}">
                <a16:creationId xmlns:a16="http://schemas.microsoft.com/office/drawing/2014/main" id="{95DA0E82-1A21-EBEE-AFBA-EA07CDED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7" y="295818"/>
            <a:ext cx="10510886" cy="62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27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D329-E5C5-7A16-2CEB-C52DEF04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Going Forward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AED1-EDB8-CB9C-68E2-0BDB8D21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Distance</a:t>
            </a:r>
          </a:p>
          <a:p>
            <a:pPr lvl="1"/>
            <a:r>
              <a:rPr lang="en-US" dirty="0"/>
              <a:t>Candy </a:t>
            </a:r>
            <a:r>
              <a:rPr lang="en-US" dirty="0" err="1"/>
              <a:t>Abshier</a:t>
            </a:r>
            <a:r>
              <a:rPr lang="en-US" dirty="0"/>
              <a:t> WMA is approximately 1hr. 10 min drive from main UCWEP headquarters by vehicle or up to 1hr. 30 min when hauling equipment</a:t>
            </a:r>
          </a:p>
          <a:p>
            <a:r>
              <a:rPr lang="en-US" dirty="0"/>
              <a:t>Lack of facilities</a:t>
            </a:r>
          </a:p>
          <a:p>
            <a:pPr lvl="1"/>
            <a:r>
              <a:rPr lang="en-US" dirty="0"/>
              <a:t>There are no facilities within the WMA to store equipment</a:t>
            </a:r>
          </a:p>
          <a:p>
            <a:pPr lvl="1"/>
            <a:r>
              <a:rPr lang="en-US" dirty="0"/>
              <a:t>All equipment has to be trucked to and from the WMA</a:t>
            </a:r>
          </a:p>
          <a:p>
            <a:pPr lvl="1"/>
            <a:r>
              <a:rPr lang="en-US" dirty="0"/>
              <a:t>Equipment has to be parked out of sight overnight or on neighbor’s property if allowed</a:t>
            </a:r>
          </a:p>
          <a:p>
            <a:r>
              <a:rPr lang="en-US" dirty="0"/>
              <a:t>Soil conditions</a:t>
            </a:r>
          </a:p>
          <a:p>
            <a:pPr lvl="1"/>
            <a:r>
              <a:rPr lang="en-US" dirty="0"/>
              <a:t>Sandy loam soils often become very soft during wet periods and low areas can hold water for months at a time if rainfall continues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11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F9AE-1E72-6E0D-5709-D7529ABD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43DEE-5DCC-3065-D0FF-5DC651340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Equipment Limitations</a:t>
            </a:r>
          </a:p>
          <a:p>
            <a:pPr lvl="1"/>
            <a:r>
              <a:rPr lang="en-US" dirty="0"/>
              <a:t>Aging equipment and frequent breakdowns</a:t>
            </a:r>
          </a:p>
          <a:p>
            <a:pPr lvl="1"/>
            <a:r>
              <a:rPr lang="en-US" dirty="0"/>
              <a:t>Tractors work well during dry periods but easily become stuck during periods of frequent rainfall. </a:t>
            </a:r>
          </a:p>
          <a:p>
            <a:pPr lvl="1"/>
            <a:r>
              <a:rPr lang="en-US" dirty="0"/>
              <a:t>Amphibious marsh buggies works well during wetter periods but only for small areas</a:t>
            </a:r>
          </a:p>
          <a:p>
            <a:pPr lvl="1"/>
            <a:r>
              <a:rPr lang="en-US" dirty="0"/>
              <a:t>Limited amount of equipment and competing needs with other parts of the UCWEP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1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1D29-BC67-DFD5-0FBE-4770985A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10B74-A8D0-3ADC-5007-52052BB84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Fire	</a:t>
            </a:r>
          </a:p>
          <a:p>
            <a:pPr lvl="1"/>
            <a:r>
              <a:rPr lang="en-US" dirty="0"/>
              <a:t>Given the close proximity </a:t>
            </a:r>
            <a:r>
              <a:rPr lang="en-US"/>
              <a:t>of residences, </a:t>
            </a:r>
            <a:r>
              <a:rPr lang="en-US" dirty="0"/>
              <a:t>roads, businesses, and oil infrastructure to the WMA prescribed burning can be problematic. Weather parameters for burning are very narrow due to nearby residences</a:t>
            </a:r>
          </a:p>
          <a:p>
            <a:pPr lvl="1"/>
            <a:r>
              <a:rPr lang="en-US" dirty="0"/>
              <a:t>Current burn plan calls for due north winds to carry smoke over Galveston Bay and Gulf of Mexico</a:t>
            </a:r>
          </a:p>
          <a:p>
            <a:pPr lvl="1"/>
            <a:r>
              <a:rPr lang="en-US" dirty="0"/>
              <a:t>Some neighbors initially supportive of burning are now apprehensive due to smoke impacts from March 2021 burn. </a:t>
            </a:r>
          </a:p>
          <a:p>
            <a:pPr lvl="1"/>
            <a:r>
              <a:rPr lang="en-US" dirty="0"/>
              <a:t>Personnel needs</a:t>
            </a:r>
          </a:p>
        </p:txBody>
      </p:sp>
    </p:spTree>
    <p:extLst>
      <p:ext uri="{BB962C8B-B14F-4D97-AF65-F5344CB8AC3E}">
        <p14:creationId xmlns:p14="http://schemas.microsoft.com/office/powerpoint/2010/main" val="313330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66F2-1471-AF6D-AEF7-5FF0FF34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to Management </a:t>
            </a:r>
            <a:r>
              <a:rPr lang="en-US"/>
              <a:t>Going Forward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37F78-956C-3220-79AB-6238C75A7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 of Herbicides</a:t>
            </a:r>
          </a:p>
          <a:p>
            <a:pPr lvl="1"/>
            <a:r>
              <a:rPr lang="en-US" dirty="0"/>
              <a:t>We have not used herbicides to a large degree on the WMA to this point	</a:t>
            </a:r>
          </a:p>
          <a:p>
            <a:pPr lvl="1"/>
            <a:r>
              <a:rPr lang="en-US" dirty="0"/>
              <a:t>Due to nearby residences there is increased potential for unintended impacts from herbicide drift especially using aviation</a:t>
            </a:r>
          </a:p>
          <a:p>
            <a:pPr lvl="1"/>
            <a:r>
              <a:rPr lang="en-US" dirty="0"/>
              <a:t>We also do not want to have unintended impacts on the historical oak mottes</a:t>
            </a:r>
          </a:p>
          <a:p>
            <a:r>
              <a:rPr lang="en-US" dirty="0"/>
              <a:t>Grazing	</a:t>
            </a:r>
          </a:p>
          <a:p>
            <a:pPr lvl="1"/>
            <a:r>
              <a:rPr lang="en-US" dirty="0"/>
              <a:t>WMA currently does not have a fence system in place that can hold cattle or other livestock</a:t>
            </a:r>
          </a:p>
          <a:p>
            <a:pPr lvl="1"/>
            <a:r>
              <a:rPr lang="en-US" dirty="0"/>
              <a:t>Perimeter fences have fallen into state of disrepair over the years or have been actively cut to facilitate access for </a:t>
            </a:r>
            <a:r>
              <a:rPr lang="en-US" dirty="0" err="1"/>
              <a:t>atvs</a:t>
            </a:r>
            <a:r>
              <a:rPr lang="en-US" dirty="0"/>
              <a:t> and </a:t>
            </a:r>
            <a:r>
              <a:rPr lang="en-US" dirty="0" err="1"/>
              <a:t>utvs</a:t>
            </a:r>
            <a:endParaRPr lang="en-US" dirty="0"/>
          </a:p>
          <a:p>
            <a:pPr lvl="1"/>
            <a:r>
              <a:rPr lang="en-US" dirty="0"/>
              <a:t>WMA perimeter would need to be cleared and new fencing installed to implement a grazing program</a:t>
            </a:r>
          </a:p>
        </p:txBody>
      </p:sp>
    </p:spTree>
    <p:extLst>
      <p:ext uri="{BB962C8B-B14F-4D97-AF65-F5344CB8AC3E}">
        <p14:creationId xmlns:p14="http://schemas.microsoft.com/office/powerpoint/2010/main" val="76860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A798F-A17B-3B5F-CCF4-D6D58627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C518A-F7DF-9CB6-D41D-29090CA6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WMA is dedicated to the management and preservation of coastal prairie and oak motte habitats</a:t>
            </a:r>
          </a:p>
          <a:p>
            <a:r>
              <a:rPr lang="en-US" dirty="0"/>
              <a:t>These habitats are crucial for resident and migratory wildlife species</a:t>
            </a:r>
          </a:p>
          <a:p>
            <a:r>
              <a:rPr lang="en-US" dirty="0"/>
              <a:t>Area is heavily utilized by migrating neo-tropical passerine species as a stop-over point during the fall migration</a:t>
            </a:r>
          </a:p>
          <a:p>
            <a:r>
              <a:rPr lang="en-US" dirty="0"/>
              <a:t>Gulf Coast Bird Observatory conducts a Hawk Watch from Aug. 15 – Nov. 30 each year. </a:t>
            </a:r>
          </a:p>
        </p:txBody>
      </p:sp>
    </p:spTree>
    <p:extLst>
      <p:ext uri="{BB962C8B-B14F-4D97-AF65-F5344CB8AC3E}">
        <p14:creationId xmlns:p14="http://schemas.microsoft.com/office/powerpoint/2010/main" val="388978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F4D78-DD8B-7867-5929-B9B026F0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2F2F2"/>
                </a:solidFill>
              </a:rPr>
              <a:t>Habitat Features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6EE870-3750-E34B-C7B1-42265A69A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491095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8723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4F70A-112C-0500-2895-D37C57B1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Native Vegetation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4CD60-B4E1-966F-CF92-A94A3B4E3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Oak mottes</a:t>
            </a:r>
          </a:p>
          <a:p>
            <a:pPr lvl="1"/>
            <a:r>
              <a:rPr lang="en-US" sz="2000" dirty="0"/>
              <a:t>Live Oaks</a:t>
            </a:r>
          </a:p>
          <a:p>
            <a:r>
              <a:rPr lang="en-US" dirty="0"/>
              <a:t>Prairie areas</a:t>
            </a:r>
          </a:p>
          <a:p>
            <a:pPr lvl="1"/>
            <a:r>
              <a:rPr lang="en-US" sz="2000" dirty="0"/>
              <a:t>Little bluestem</a:t>
            </a:r>
          </a:p>
          <a:p>
            <a:pPr lvl="1"/>
            <a:r>
              <a:rPr lang="en-US" sz="2000" dirty="0" err="1"/>
              <a:t>Brownseed</a:t>
            </a:r>
            <a:r>
              <a:rPr lang="en-US" sz="2000" dirty="0"/>
              <a:t> paspalum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B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ushy bluestem </a:t>
            </a:r>
          </a:p>
          <a:p>
            <a:pPr lvl="1"/>
            <a:r>
              <a:rPr lang="en-US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Smutgrass</a:t>
            </a:r>
            <a:endParaRPr lang="en-US" sz="20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Carpetgrass</a:t>
            </a:r>
            <a:endParaRPr lang="en-US" sz="20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W</a:t>
            </a:r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ax myrtle </a:t>
            </a:r>
          </a:p>
          <a:p>
            <a:pPr lvl="1"/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Rattlebox</a:t>
            </a:r>
          </a:p>
          <a:p>
            <a:pPr lvl="1"/>
            <a:r>
              <a:rPr lang="en-US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Wild indigo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84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014E-B3A8-A4B7-388D-7231C3F4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in Habitat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B6C94-97D7-3F02-C4E1-C64249A1B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Oak mottes</a:t>
            </a:r>
          </a:p>
          <a:p>
            <a:pPr lvl="1"/>
            <a:r>
              <a:rPr lang="en-US" dirty="0"/>
              <a:t>Oak mottes have greatly expanded in size and species composition. Pine trees, Chinese Tallow trees, Yaupon holly, and Laurel cherry now make up a significant portion of the mottes and areas between the historical mottes</a:t>
            </a:r>
          </a:p>
          <a:p>
            <a:r>
              <a:rPr lang="en-US" dirty="0"/>
              <a:t>Pimple mounds and inter-mound areas</a:t>
            </a:r>
          </a:p>
          <a:p>
            <a:pPr lvl="1"/>
            <a:r>
              <a:rPr lang="en-US" dirty="0"/>
              <a:t>Pimple mounds are now heavily dominated by thick stands of Yaupon holly. Inter-mound areas are dominated by a mix of Marsh hay cordgrass, Chinese tallow trees, Yaupon holly, and Groundsel trees</a:t>
            </a:r>
          </a:p>
          <a:p>
            <a:r>
              <a:rPr lang="en-US" dirty="0"/>
              <a:t>High prairie</a:t>
            </a:r>
          </a:p>
          <a:p>
            <a:pPr lvl="1"/>
            <a:r>
              <a:rPr lang="en-US" dirty="0"/>
              <a:t>This area has become dominated with Gulf coast cordgrass, Marsh hay cordgrass, Groundsel trees, Chinese tallow trees, and news stands of Live oaks</a:t>
            </a:r>
          </a:p>
        </p:txBody>
      </p:sp>
    </p:spTree>
    <p:extLst>
      <p:ext uri="{BB962C8B-B14F-4D97-AF65-F5344CB8AC3E}">
        <p14:creationId xmlns:p14="http://schemas.microsoft.com/office/powerpoint/2010/main" val="3038086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DDBE-B996-7051-1E09-6BAF66420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over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EF519-34F2-EB15-EF8B-BBD6F289A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1970</a:t>
            </a:r>
          </a:p>
        </p:txBody>
      </p:sp>
      <p:pic>
        <p:nvPicPr>
          <p:cNvPr id="8" name="Content Placeholder 7" descr="Aerial view of a land with land and land&#10;&#10;Description automatically generated with medium confidence">
            <a:extLst>
              <a:ext uri="{FF2B5EF4-FFF2-40B4-BE49-F238E27FC236}">
                <a16:creationId xmlns:a16="http://schemas.microsoft.com/office/drawing/2014/main" id="{A37C77D2-3826-4178-E8BA-282B0C1EAD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3" y="2633242"/>
            <a:ext cx="5618120" cy="334940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98322-CEDE-CC6C-4ADF-F34519A4E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3697" y="1955114"/>
            <a:ext cx="4396339" cy="576262"/>
          </a:xfrm>
        </p:spPr>
        <p:txBody>
          <a:bodyPr/>
          <a:lstStyle/>
          <a:p>
            <a:pPr algn="ctr"/>
            <a:r>
              <a:rPr lang="en-US" dirty="0"/>
              <a:t>November 2023</a:t>
            </a:r>
          </a:p>
        </p:txBody>
      </p:sp>
      <p:pic>
        <p:nvPicPr>
          <p:cNvPr id="10" name="Content Placeholder 9" descr="Aerial view of a land with land and water&#10;&#10;Description automatically generated">
            <a:extLst>
              <a:ext uri="{FF2B5EF4-FFF2-40B4-BE49-F238E27FC236}">
                <a16:creationId xmlns:a16="http://schemas.microsoft.com/office/drawing/2014/main" id="{35920D88-46B1-70A3-21ED-A945529A29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3242"/>
            <a:ext cx="5491735" cy="3274053"/>
          </a:xfrm>
        </p:spPr>
      </p:pic>
    </p:spTree>
    <p:extLst>
      <p:ext uri="{BB962C8B-B14F-4D97-AF65-F5344CB8AC3E}">
        <p14:creationId xmlns:p14="http://schemas.microsoft.com/office/powerpoint/2010/main" val="432636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085C-5281-3152-E055-1BEDE8F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Past Management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1836-5B78-4E68-2453-8683629D5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1989-2001</a:t>
            </a:r>
          </a:p>
          <a:p>
            <a:pPr lvl="1"/>
            <a:r>
              <a:rPr lang="en-US" dirty="0"/>
              <a:t>Mowing</a:t>
            </a:r>
          </a:p>
          <a:p>
            <a:pPr lvl="1"/>
            <a:r>
              <a:rPr lang="en-US" dirty="0"/>
              <a:t>Cattle Grazing – ended in 2001</a:t>
            </a:r>
          </a:p>
          <a:p>
            <a:r>
              <a:rPr lang="en-US" dirty="0"/>
              <a:t>2001 – Present</a:t>
            </a:r>
          </a:p>
          <a:p>
            <a:pPr lvl="1"/>
            <a:r>
              <a:rPr lang="en-US" dirty="0"/>
              <a:t>Sporadic mowing when equipment and conditions allowed</a:t>
            </a:r>
          </a:p>
          <a:p>
            <a:pPr lvl="1"/>
            <a:r>
              <a:rPr lang="en-US" dirty="0"/>
              <a:t>2014 – early 2019 was a very wet period for the </a:t>
            </a:r>
            <a:r>
              <a:rPr lang="en-US" dirty="0" err="1"/>
              <a:t>wma</a:t>
            </a:r>
            <a:r>
              <a:rPr lang="en-US" dirty="0"/>
              <a:t> that made mowing virtually impossible. Saw a significant increase in size and area coverage of woody species during this period</a:t>
            </a:r>
          </a:p>
          <a:p>
            <a:r>
              <a:rPr lang="en-US" dirty="0"/>
              <a:t>2019</a:t>
            </a:r>
          </a:p>
          <a:p>
            <a:pPr lvl="1"/>
            <a:r>
              <a:rPr lang="en-US" dirty="0"/>
              <a:t>Brush and tree mulching over an area encompassing approximately 85 acres</a:t>
            </a:r>
          </a:p>
          <a:p>
            <a:r>
              <a:rPr lang="en-US" dirty="0"/>
              <a:t>March 2021</a:t>
            </a:r>
          </a:p>
          <a:p>
            <a:pPr lvl="1"/>
            <a:r>
              <a:rPr lang="en-US" dirty="0"/>
              <a:t>Conducted a prescribed burn on approximately 70 acres that was previously mulched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19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AF8CBB-49DE-4580-8998-5EDAEAC8522B}"/>
</file>

<file path=customXml/itemProps2.xml><?xml version="1.0" encoding="utf-8"?>
<ds:datastoreItem xmlns:ds="http://schemas.openxmlformats.org/officeDocument/2006/customXml" ds:itemID="{ED02AFAF-3314-46E3-90BD-DDA39D99F69E}"/>
</file>

<file path=customXml/itemProps3.xml><?xml version="1.0" encoding="utf-8"?>
<ds:datastoreItem xmlns:ds="http://schemas.openxmlformats.org/officeDocument/2006/customXml" ds:itemID="{B83A6B6F-A035-4608-AF5F-6537831003C3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1598</TotalTime>
  <Words>1089</Words>
  <Application>Microsoft Office PowerPoint</Application>
  <PresentationFormat>Widescreen</PresentationFormat>
  <Paragraphs>118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Century Gothic</vt:lpstr>
      <vt:lpstr>Wingdings 3</vt:lpstr>
      <vt:lpstr>Ion</vt:lpstr>
      <vt:lpstr>Candy Abshier WMA Coastal Prairie Restoration Project</vt:lpstr>
      <vt:lpstr>Candy Abshier Wildlife Management Area</vt:lpstr>
      <vt:lpstr>PowerPoint Presentation</vt:lpstr>
      <vt:lpstr>Purpose</vt:lpstr>
      <vt:lpstr>Habitat Features</vt:lpstr>
      <vt:lpstr>Native Vegetation</vt:lpstr>
      <vt:lpstr>Changes in Habitat over time</vt:lpstr>
      <vt:lpstr>Changes over time</vt:lpstr>
      <vt:lpstr>Past Management Actions</vt:lpstr>
      <vt:lpstr>Prairie Restoration Efforts</vt:lpstr>
      <vt:lpstr>Prairie Restorations Efforts Cont.</vt:lpstr>
      <vt:lpstr>Prairie Restoration Efforts Cont.</vt:lpstr>
      <vt:lpstr>Mulched Area</vt:lpstr>
      <vt:lpstr>PowerPoint Presentation</vt:lpstr>
      <vt:lpstr>Motte Trail Pre-Mulching</vt:lpstr>
      <vt:lpstr>Motte Trail Post-Mulching (4 week)</vt:lpstr>
      <vt:lpstr>Motte Trail Post-Mulching (8 weeks)</vt:lpstr>
      <vt:lpstr>Pipeline Post Mulching (1 week)</vt:lpstr>
      <vt:lpstr>Pipeline Post-Mulching (8 weeks)</vt:lpstr>
      <vt:lpstr>Mowed Trail 1 Pre-Mulching</vt:lpstr>
      <vt:lpstr>Mowed Trail 1 Post-Mulching (8 weeks)</vt:lpstr>
      <vt:lpstr>Mowed Trail 2 Post-Mulching (4 weeks)</vt:lpstr>
      <vt:lpstr>Mowed Trail 2 Post-Mulching (8 weeks)</vt:lpstr>
      <vt:lpstr>Aerial Image</vt:lpstr>
      <vt:lpstr>Aerial Image</vt:lpstr>
      <vt:lpstr>March 2021 Prescribed Burn</vt:lpstr>
      <vt:lpstr>Pre-Mulching 2017</vt:lpstr>
      <vt:lpstr>Post Mulching 2020</vt:lpstr>
      <vt:lpstr>Post Mulching 2023</vt:lpstr>
      <vt:lpstr>Challenges to Management Going Forward </vt:lpstr>
      <vt:lpstr>Challenges to Management Going Forward</vt:lpstr>
      <vt:lpstr>Challenges to Management Going Forward</vt:lpstr>
      <vt:lpstr>Challenges to Management Going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Duplechain</dc:creator>
  <cp:lastModifiedBy>Philip Pauling</cp:lastModifiedBy>
  <cp:revision>12</cp:revision>
  <dcterms:created xsi:type="dcterms:W3CDTF">2019-08-19T20:25:31Z</dcterms:created>
  <dcterms:modified xsi:type="dcterms:W3CDTF">2024-04-17T14:32:09Z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</Properties>
</file>