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19"/>
  </p:notesMasterIdLst>
  <p:sldIdLst>
    <p:sldId id="256" r:id="rId5"/>
    <p:sldId id="257" r:id="rId6"/>
    <p:sldId id="265" r:id="rId7"/>
    <p:sldId id="259" r:id="rId8"/>
    <p:sldId id="260" r:id="rId9"/>
    <p:sldId id="263" r:id="rId10"/>
    <p:sldId id="271" r:id="rId11"/>
    <p:sldId id="273" r:id="rId12"/>
    <p:sldId id="266" r:id="rId13"/>
    <p:sldId id="267" r:id="rId14"/>
    <p:sldId id="268" r:id="rId15"/>
    <p:sldId id="269" r:id="rId16"/>
    <p:sldId id="264"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71" autoAdjust="0"/>
    <p:restoredTop sz="94660"/>
  </p:normalViewPr>
  <p:slideViewPr>
    <p:cSldViewPr snapToGrid="0">
      <p:cViewPr varScale="1">
        <p:scale>
          <a:sx n="103" d="100"/>
          <a:sy n="103" d="100"/>
        </p:scale>
        <p:origin x="138" y="1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7DDA4-59AA-429B-A1D5-C25B6003E456}" type="datetimeFigureOut">
              <a:rPr lang="en-US" smtClean="0"/>
              <a:t>9/7/2017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9DCC8-42BC-4D92-9F02-2E3399AF8236}" type="slidenum">
              <a:rPr lang="en-US" smtClean="0"/>
              <a:t>‹#›</a:t>
            </a:fld>
            <a:endParaRPr lang="en-US"/>
          </a:p>
        </p:txBody>
      </p:sp>
    </p:spTree>
    <p:extLst>
      <p:ext uri="{BB962C8B-B14F-4D97-AF65-F5344CB8AC3E}">
        <p14:creationId xmlns:p14="http://schemas.microsoft.com/office/powerpoint/2010/main" val="1040416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Campus-Wide Policies were already</a:t>
            </a:r>
            <a:r>
              <a:rPr lang="en-US" baseline="0" dirty="0" smtClean="0"/>
              <a:t> in place 2. IT is taking a lead on ensuring compliance and safety</a:t>
            </a:r>
            <a:endParaRPr lang="en-US" dirty="0"/>
          </a:p>
        </p:txBody>
      </p:sp>
      <p:sp>
        <p:nvSpPr>
          <p:cNvPr id="4" name="Slide Number Placeholder 3"/>
          <p:cNvSpPr>
            <a:spLocks noGrp="1"/>
          </p:cNvSpPr>
          <p:nvPr>
            <p:ph type="sldNum" sz="quarter" idx="10"/>
          </p:nvPr>
        </p:nvSpPr>
        <p:spPr/>
        <p:txBody>
          <a:bodyPr/>
          <a:lstStyle/>
          <a:p>
            <a:fld id="{E229DCC8-42BC-4D92-9F02-2E3399AF8236}" type="slidenum">
              <a:rPr lang="en-US" smtClean="0"/>
              <a:t>1</a:t>
            </a:fld>
            <a:endParaRPr lang="en-US"/>
          </a:p>
        </p:txBody>
      </p:sp>
    </p:spTree>
    <p:extLst>
      <p:ext uri="{BB962C8B-B14F-4D97-AF65-F5344CB8AC3E}">
        <p14:creationId xmlns:p14="http://schemas.microsoft.com/office/powerpoint/2010/main" val="198384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 links to logs</a:t>
            </a:r>
            <a:r>
              <a:rPr lang="en-US" baseline="0" dirty="0" smtClean="0"/>
              <a:t> and policies by email. We will enroll you in TAP training, please let us know if you don’t see that come up.</a:t>
            </a:r>
            <a:endParaRPr lang="en-US" dirty="0"/>
          </a:p>
        </p:txBody>
      </p:sp>
      <p:sp>
        <p:nvSpPr>
          <p:cNvPr id="4" name="Slide Number Placeholder 3"/>
          <p:cNvSpPr>
            <a:spLocks noGrp="1"/>
          </p:cNvSpPr>
          <p:nvPr>
            <p:ph type="sldNum" sz="quarter" idx="10"/>
          </p:nvPr>
        </p:nvSpPr>
        <p:spPr/>
        <p:txBody>
          <a:bodyPr/>
          <a:lstStyle/>
          <a:p>
            <a:fld id="{E229DCC8-42BC-4D92-9F02-2E3399AF8236}" type="slidenum">
              <a:rPr lang="en-US" smtClean="0"/>
              <a:t>2</a:t>
            </a:fld>
            <a:endParaRPr lang="en-US"/>
          </a:p>
        </p:txBody>
      </p:sp>
    </p:spTree>
    <p:extLst>
      <p:ext uri="{BB962C8B-B14F-4D97-AF65-F5344CB8AC3E}">
        <p14:creationId xmlns:p14="http://schemas.microsoft.com/office/powerpoint/2010/main" val="426384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29DCC8-42BC-4D92-9F02-2E3399AF8236}" type="slidenum">
              <a:rPr lang="en-US" smtClean="0"/>
              <a:t>3</a:t>
            </a:fld>
            <a:endParaRPr lang="en-US"/>
          </a:p>
        </p:txBody>
      </p:sp>
    </p:spTree>
    <p:extLst>
      <p:ext uri="{BB962C8B-B14F-4D97-AF65-F5344CB8AC3E}">
        <p14:creationId xmlns:p14="http://schemas.microsoft.com/office/powerpoint/2010/main" val="395174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safe/unsafe places to drive, where do you avoid,</a:t>
            </a:r>
            <a:r>
              <a:rPr lang="en-US" baseline="0" dirty="0" smtClean="0"/>
              <a:t>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229DCC8-42BC-4D92-9F02-2E3399AF8236}" type="slidenum">
              <a:rPr lang="en-US" smtClean="0"/>
              <a:t>6</a:t>
            </a:fld>
            <a:endParaRPr lang="en-US"/>
          </a:p>
        </p:txBody>
      </p:sp>
    </p:spTree>
    <p:extLst>
      <p:ext uri="{BB962C8B-B14F-4D97-AF65-F5344CB8AC3E}">
        <p14:creationId xmlns:p14="http://schemas.microsoft.com/office/powerpoint/2010/main" val="3402476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a:t>
            </a:r>
            <a:r>
              <a:rPr lang="en-US" baseline="0" dirty="0" smtClean="0"/>
              <a:t> Cart policies to Vehicle safety policies</a:t>
            </a:r>
            <a:endParaRPr lang="en-US" dirty="0"/>
          </a:p>
        </p:txBody>
      </p:sp>
      <p:sp>
        <p:nvSpPr>
          <p:cNvPr id="4" name="Slide Number Placeholder 3"/>
          <p:cNvSpPr>
            <a:spLocks noGrp="1"/>
          </p:cNvSpPr>
          <p:nvPr>
            <p:ph type="sldNum" sz="quarter" idx="10"/>
          </p:nvPr>
        </p:nvSpPr>
        <p:spPr/>
        <p:txBody>
          <a:bodyPr/>
          <a:lstStyle/>
          <a:p>
            <a:fld id="{E229DCC8-42BC-4D92-9F02-2E3399AF8236}" type="slidenum">
              <a:rPr lang="en-US" smtClean="0"/>
              <a:t>9</a:t>
            </a:fld>
            <a:endParaRPr lang="en-US"/>
          </a:p>
        </p:txBody>
      </p:sp>
    </p:spTree>
    <p:extLst>
      <p:ext uri="{BB962C8B-B14F-4D97-AF65-F5344CB8AC3E}">
        <p14:creationId xmlns:p14="http://schemas.microsoft.com/office/powerpoint/2010/main" val="1128720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9823C8F1-0572-49DD-8042-513B6D82B87E}" type="datetime7">
              <a:rPr lang="en-US" smtClean="0"/>
              <a:t>Sep-17</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smtClean="0"/>
              <a:t>For Internal Discussion Purposes Only - Questions to Patrick Grizzaffi</a:t>
            </a:r>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804EB-E1C3-4E1F-84AD-6E2ACEE3F89B}" type="datetime7">
              <a:rPr lang="en-US" smtClean="0"/>
              <a:t>Sep-17</a:t>
            </a:fld>
            <a:endParaRPr lang="en-US" dirty="0"/>
          </a:p>
        </p:txBody>
      </p:sp>
      <p:sp>
        <p:nvSpPr>
          <p:cNvPr id="6" name="Footer Placeholder 5"/>
          <p:cNvSpPr>
            <a:spLocks noGrp="1"/>
          </p:cNvSpPr>
          <p:nvPr>
            <p:ph type="ftr" sz="quarter" idx="11"/>
          </p:nvPr>
        </p:nvSpPr>
        <p:spPr/>
        <p:txBody>
          <a:bodyPr/>
          <a:lstStyle/>
          <a:p>
            <a:r>
              <a:rPr lang="en-US" smtClean="0"/>
              <a:t>For Internal Discussion Purposes Only - Questions to Patrick Grizzaffi</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8778B3-A522-4A65-BAFA-6AE20F844797}" type="datetime7">
              <a:rPr lang="en-US" smtClean="0"/>
              <a:t>Sep-17</a:t>
            </a:fld>
            <a:endParaRPr lang="en-US" dirty="0"/>
          </a:p>
        </p:txBody>
      </p:sp>
      <p:sp>
        <p:nvSpPr>
          <p:cNvPr id="5" name="Footer Placeholder 4"/>
          <p:cNvSpPr>
            <a:spLocks noGrp="1"/>
          </p:cNvSpPr>
          <p:nvPr>
            <p:ph type="ftr" sz="quarter" idx="11"/>
          </p:nvPr>
        </p:nvSpPr>
        <p:spPr/>
        <p:txBody>
          <a:bodyPr/>
          <a:lstStyle/>
          <a:p>
            <a:r>
              <a:rPr lang="en-US" smtClean="0"/>
              <a:t>For Internal Discussion Purposes Only - Questions to Patrick Grizzaffi</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771A1-A580-4CF8-B201-5C6EF55B2079}" type="datetime7">
              <a:rPr lang="en-US" smtClean="0"/>
              <a:t>Sep-17</a:t>
            </a:fld>
            <a:endParaRPr lang="en-US" dirty="0"/>
          </a:p>
        </p:txBody>
      </p:sp>
      <p:sp>
        <p:nvSpPr>
          <p:cNvPr id="5" name="Footer Placeholder 4"/>
          <p:cNvSpPr>
            <a:spLocks noGrp="1"/>
          </p:cNvSpPr>
          <p:nvPr>
            <p:ph type="ftr" sz="quarter" idx="11"/>
          </p:nvPr>
        </p:nvSpPr>
        <p:spPr/>
        <p:txBody>
          <a:bodyPr/>
          <a:lstStyle/>
          <a:p>
            <a:r>
              <a:rPr lang="en-US" smtClean="0"/>
              <a:t>For Internal Discussion Purposes Only - Questions to Patrick Grizzaffi</a:t>
            </a:r>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2C5D49-FE8C-46E1-A685-085FF92E27AB}" type="datetime7">
              <a:rPr lang="en-US" smtClean="0"/>
              <a:t>Sep-17</a:t>
            </a:fld>
            <a:endParaRPr lang="en-US" dirty="0"/>
          </a:p>
        </p:txBody>
      </p:sp>
      <p:sp>
        <p:nvSpPr>
          <p:cNvPr id="5" name="Footer Placeholder 4"/>
          <p:cNvSpPr>
            <a:spLocks noGrp="1"/>
          </p:cNvSpPr>
          <p:nvPr>
            <p:ph type="ftr" sz="quarter" idx="11"/>
          </p:nvPr>
        </p:nvSpPr>
        <p:spPr/>
        <p:txBody>
          <a:bodyPr/>
          <a:lstStyle/>
          <a:p>
            <a:r>
              <a:rPr lang="en-US" smtClean="0"/>
              <a:t>For Internal Discussion Purposes Only - Questions to Patrick Grizzaffi</a:t>
            </a:r>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4BDB129-691A-4785-85F8-A29DC7A28337}" type="datetime7">
              <a:rPr lang="en-US" smtClean="0"/>
              <a:t>Sep-17</a:t>
            </a:fld>
            <a:endParaRPr lang="en-US" dirty="0"/>
          </a:p>
        </p:txBody>
      </p:sp>
      <p:sp>
        <p:nvSpPr>
          <p:cNvPr id="8" name="Footer Placeholder 7"/>
          <p:cNvSpPr>
            <a:spLocks noGrp="1"/>
          </p:cNvSpPr>
          <p:nvPr>
            <p:ph type="ftr" sz="quarter" idx="11"/>
          </p:nvPr>
        </p:nvSpPr>
        <p:spPr/>
        <p:txBody>
          <a:bodyPr/>
          <a:lstStyle/>
          <a:p>
            <a:r>
              <a:rPr lang="en-US" smtClean="0"/>
              <a:t>For Internal Discussion Purposes Only - Questions to Patrick Grizzaffi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4FCBA8-0B1E-4452-93A6-9B37B87C2FAD}" type="datetime7">
              <a:rPr lang="en-US" smtClean="0"/>
              <a:t>Sep-17</a:t>
            </a:fld>
            <a:endParaRPr lang="en-US" dirty="0"/>
          </a:p>
        </p:txBody>
      </p:sp>
      <p:sp>
        <p:nvSpPr>
          <p:cNvPr id="8" name="Footer Placeholder 7"/>
          <p:cNvSpPr>
            <a:spLocks noGrp="1"/>
          </p:cNvSpPr>
          <p:nvPr>
            <p:ph type="ftr" sz="quarter" idx="11"/>
          </p:nvPr>
        </p:nvSpPr>
        <p:spPr/>
        <p:txBody>
          <a:bodyPr/>
          <a:lstStyle/>
          <a:p>
            <a:r>
              <a:rPr lang="en-US" smtClean="0"/>
              <a:t>For Internal Discussion Purposes Only - Questions to Patrick Grizzaffi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A11BA7-0C91-4957-867D-D95C75FEAD16}" type="datetime7">
              <a:rPr lang="en-US" smtClean="0"/>
              <a:t>Sep-17</a:t>
            </a:fld>
            <a:endParaRPr lang="en-US" dirty="0"/>
          </a:p>
        </p:txBody>
      </p:sp>
      <p:sp>
        <p:nvSpPr>
          <p:cNvPr id="5" name="Footer Placeholder 4"/>
          <p:cNvSpPr>
            <a:spLocks noGrp="1"/>
          </p:cNvSpPr>
          <p:nvPr>
            <p:ph type="ftr" sz="quarter" idx="11"/>
          </p:nvPr>
        </p:nvSpPr>
        <p:spPr/>
        <p:txBody>
          <a:bodyPr/>
          <a:lstStyle/>
          <a:p>
            <a:r>
              <a:rPr lang="en-US" smtClean="0"/>
              <a:t>For Internal Discussion Purposes Only - Questions to Patrick Grizzaffi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E0EE03-1371-4689-9E6B-02E23618BAAD}" type="datetime7">
              <a:rPr lang="en-US" smtClean="0"/>
              <a:t>Sep-17</a:t>
            </a:fld>
            <a:endParaRPr lang="en-US" dirty="0"/>
          </a:p>
        </p:txBody>
      </p:sp>
      <p:sp>
        <p:nvSpPr>
          <p:cNvPr id="5" name="Footer Placeholder 4"/>
          <p:cNvSpPr>
            <a:spLocks noGrp="1"/>
          </p:cNvSpPr>
          <p:nvPr>
            <p:ph type="ftr" sz="quarter" idx="11"/>
          </p:nvPr>
        </p:nvSpPr>
        <p:spPr/>
        <p:txBody>
          <a:bodyPr/>
          <a:lstStyle/>
          <a:p>
            <a:r>
              <a:rPr lang="en-US" smtClean="0"/>
              <a:t>For Internal Discussion Purposes Only - Questions to Patrick Grizzaffi</a:t>
            </a:r>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05042C-6F8A-450B-A493-CCA98FEEDE25}" type="datetime7">
              <a:rPr lang="en-US" smtClean="0"/>
              <a:t>Sep-17</a:t>
            </a:fld>
            <a:endParaRPr lang="en-US" dirty="0"/>
          </a:p>
        </p:txBody>
      </p:sp>
      <p:sp>
        <p:nvSpPr>
          <p:cNvPr id="5" name="Footer Placeholder 4"/>
          <p:cNvSpPr>
            <a:spLocks noGrp="1"/>
          </p:cNvSpPr>
          <p:nvPr>
            <p:ph type="ftr" sz="quarter" idx="11"/>
          </p:nvPr>
        </p:nvSpPr>
        <p:spPr/>
        <p:txBody>
          <a:bodyPr/>
          <a:lstStyle/>
          <a:p>
            <a:r>
              <a:rPr lang="en-US" smtClean="0"/>
              <a:t>For Internal Discussion Purposes Only - Questions to Patrick Grizzaffi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A5A5F-035A-4B01-A92D-AF83732BE325}" type="datetime7">
              <a:rPr lang="en-US" smtClean="0"/>
              <a:t>Sep-17</a:t>
            </a:fld>
            <a:endParaRPr lang="en-US" dirty="0"/>
          </a:p>
        </p:txBody>
      </p:sp>
      <p:sp>
        <p:nvSpPr>
          <p:cNvPr id="5" name="Footer Placeholder 4"/>
          <p:cNvSpPr>
            <a:spLocks noGrp="1"/>
          </p:cNvSpPr>
          <p:nvPr>
            <p:ph type="ftr" sz="quarter" idx="11"/>
          </p:nvPr>
        </p:nvSpPr>
        <p:spPr/>
        <p:txBody>
          <a:bodyPr/>
          <a:lstStyle/>
          <a:p>
            <a:r>
              <a:rPr lang="en-US" smtClean="0"/>
              <a:t>For Internal Discussion Purposes Only - Questions to Patrick Grizzaffi</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FCD1E3-5AE0-478D-9F45-867B0B4A397C}" type="datetime7">
              <a:rPr lang="en-US" smtClean="0"/>
              <a:t>Sep-17</a:t>
            </a:fld>
            <a:endParaRPr lang="en-US" dirty="0"/>
          </a:p>
        </p:txBody>
      </p:sp>
      <p:sp>
        <p:nvSpPr>
          <p:cNvPr id="6" name="Footer Placeholder 5"/>
          <p:cNvSpPr>
            <a:spLocks noGrp="1"/>
          </p:cNvSpPr>
          <p:nvPr>
            <p:ph type="ftr" sz="quarter" idx="11"/>
          </p:nvPr>
        </p:nvSpPr>
        <p:spPr/>
        <p:txBody>
          <a:bodyPr/>
          <a:lstStyle/>
          <a:p>
            <a:r>
              <a:rPr lang="en-US" smtClean="0"/>
              <a:t>For Internal Discussion Purposes Only - Questions to Patrick Grizzaffi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FEF22D-B798-4A48-962A-918AF2B1E9A8}" type="datetime7">
              <a:rPr lang="en-US" smtClean="0"/>
              <a:t>Sep-17</a:t>
            </a:fld>
            <a:endParaRPr lang="en-US" dirty="0"/>
          </a:p>
        </p:txBody>
      </p:sp>
      <p:sp>
        <p:nvSpPr>
          <p:cNvPr id="8" name="Footer Placeholder 7"/>
          <p:cNvSpPr>
            <a:spLocks noGrp="1"/>
          </p:cNvSpPr>
          <p:nvPr>
            <p:ph type="ftr" sz="quarter" idx="11"/>
          </p:nvPr>
        </p:nvSpPr>
        <p:spPr/>
        <p:txBody>
          <a:bodyPr/>
          <a:lstStyle/>
          <a:p>
            <a:r>
              <a:rPr lang="en-US" smtClean="0"/>
              <a:t>For Internal Discussion Purposes Only - Questions to Patrick Grizzaffi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0E4DA7-1FBC-4E35-A015-C2B0372F2F28}" type="datetime7">
              <a:rPr lang="en-US" smtClean="0"/>
              <a:t>Sep-17</a:t>
            </a:fld>
            <a:endParaRPr lang="en-US" dirty="0"/>
          </a:p>
        </p:txBody>
      </p:sp>
      <p:sp>
        <p:nvSpPr>
          <p:cNvPr id="4" name="Footer Placeholder 3"/>
          <p:cNvSpPr>
            <a:spLocks noGrp="1"/>
          </p:cNvSpPr>
          <p:nvPr>
            <p:ph type="ftr" sz="quarter" idx="11"/>
          </p:nvPr>
        </p:nvSpPr>
        <p:spPr/>
        <p:txBody>
          <a:bodyPr/>
          <a:lstStyle/>
          <a:p>
            <a:r>
              <a:rPr lang="en-US" smtClean="0"/>
              <a:t>For Internal Discussion Purposes Only - Questions to Patrick Grizzaffi</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DE1CC-74DD-415D-99C9-E63BE196210A}" type="datetime7">
              <a:rPr lang="en-US" smtClean="0"/>
              <a:t>Sep-17</a:t>
            </a:fld>
            <a:endParaRPr lang="en-US" dirty="0"/>
          </a:p>
        </p:txBody>
      </p:sp>
      <p:sp>
        <p:nvSpPr>
          <p:cNvPr id="3" name="Footer Placeholder 2"/>
          <p:cNvSpPr>
            <a:spLocks noGrp="1"/>
          </p:cNvSpPr>
          <p:nvPr>
            <p:ph type="ftr" sz="quarter" idx="11"/>
          </p:nvPr>
        </p:nvSpPr>
        <p:spPr/>
        <p:txBody>
          <a:bodyPr/>
          <a:lstStyle/>
          <a:p>
            <a:r>
              <a:rPr lang="en-US" smtClean="0"/>
              <a:t>For Internal Discussion Purposes Only - Questions to Patrick Grizzaffi</a:t>
            </a:r>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AA588-C9A4-4316-A67E-8290346F01B0}" type="datetime7">
              <a:rPr lang="en-US" smtClean="0"/>
              <a:t>Sep-17</a:t>
            </a:fld>
            <a:endParaRPr lang="en-US" dirty="0"/>
          </a:p>
        </p:txBody>
      </p:sp>
      <p:sp>
        <p:nvSpPr>
          <p:cNvPr id="6" name="Footer Placeholder 5"/>
          <p:cNvSpPr>
            <a:spLocks noGrp="1"/>
          </p:cNvSpPr>
          <p:nvPr>
            <p:ph type="ftr" sz="quarter" idx="11"/>
          </p:nvPr>
        </p:nvSpPr>
        <p:spPr/>
        <p:txBody>
          <a:bodyPr/>
          <a:lstStyle/>
          <a:p>
            <a:r>
              <a:rPr lang="en-US" smtClean="0"/>
              <a:t>For Internal Discussion Purposes Only - Questions to Patrick Grizzaffi</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7007E-DD32-4932-AAA4-CA8B91EACE1A}" type="datetime7">
              <a:rPr lang="en-US" smtClean="0"/>
              <a:t>Sep-17</a:t>
            </a:fld>
            <a:endParaRPr lang="en-US" dirty="0"/>
          </a:p>
        </p:txBody>
      </p:sp>
      <p:sp>
        <p:nvSpPr>
          <p:cNvPr id="6" name="Footer Placeholder 5"/>
          <p:cNvSpPr>
            <a:spLocks noGrp="1"/>
          </p:cNvSpPr>
          <p:nvPr>
            <p:ph type="ftr" sz="quarter" idx="11"/>
          </p:nvPr>
        </p:nvSpPr>
        <p:spPr/>
        <p:txBody>
          <a:bodyPr/>
          <a:lstStyle/>
          <a:p>
            <a:r>
              <a:rPr lang="en-US" smtClean="0"/>
              <a:t>For Internal Discussion Purposes Only - Questions to Patrick Grizzaffi</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For Internal Discussion Purposes Only - Questions to Patrick Grizzaffi</a:t>
            </a:r>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036D687-A9CB-4CD8-ABA0-634D0544E49C}" type="datetime7">
              <a:rPr lang="en-US" smtClean="0"/>
              <a:t>Sep-17</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UIT Vehicle Safety @ UH</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2098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safety</a:t>
            </a:r>
            <a:endParaRPr lang="en-US" dirty="0"/>
          </a:p>
        </p:txBody>
      </p:sp>
      <p:sp>
        <p:nvSpPr>
          <p:cNvPr id="3" name="Content Placeholder 2"/>
          <p:cNvSpPr>
            <a:spLocks noGrp="1"/>
          </p:cNvSpPr>
          <p:nvPr>
            <p:ph idx="1"/>
          </p:nvPr>
        </p:nvSpPr>
        <p:spPr/>
        <p:txBody>
          <a:bodyPr>
            <a:normAutofit/>
          </a:bodyPr>
          <a:lstStyle/>
          <a:p>
            <a:r>
              <a:rPr lang="en-US" sz="2000" dirty="0" smtClean="0"/>
              <a:t>Do not operate between dusk and dawn without operational headlights and taillights </a:t>
            </a:r>
            <a:r>
              <a:rPr lang="en-US" sz="1400" dirty="0" smtClean="0"/>
              <a:t>[Vehicle Safety Policy Section G.2]</a:t>
            </a:r>
          </a:p>
          <a:p>
            <a:r>
              <a:rPr lang="en-US" sz="2000" dirty="0" smtClean="0"/>
              <a:t>No smoking while operating a vehicle </a:t>
            </a:r>
            <a:r>
              <a:rPr lang="en-US" sz="1400" dirty="0" smtClean="0"/>
              <a:t>[MAPP 03.01.04 Section E.1]</a:t>
            </a:r>
          </a:p>
          <a:p>
            <a:r>
              <a:rPr lang="en-US" sz="2000" dirty="0" smtClean="0"/>
              <a:t>Seatbelts should be worn at all times if provided </a:t>
            </a:r>
            <a:r>
              <a:rPr lang="en-US" sz="1400" dirty="0" smtClean="0"/>
              <a:t>[Vehicle Safety Policy Section G.1]</a:t>
            </a:r>
          </a:p>
          <a:p>
            <a:r>
              <a:rPr lang="en-US" sz="2000" dirty="0" smtClean="0"/>
              <a:t>Do not use cell phones or other communication devices while driving a vehicle </a:t>
            </a:r>
            <a:r>
              <a:rPr lang="en-US" sz="1400" dirty="0" smtClean="0"/>
              <a:t>[Vehicle Safety Policy]</a:t>
            </a:r>
          </a:p>
          <a:p>
            <a:endParaRPr lang="en-US" sz="2000" dirty="0" smtClean="0"/>
          </a:p>
          <a:p>
            <a:pPr lvl="1"/>
            <a:endParaRPr lang="en-US" sz="2000"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054362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safety cont.</a:t>
            </a:r>
            <a:endParaRPr lang="en-US" dirty="0"/>
          </a:p>
        </p:txBody>
      </p:sp>
      <p:sp>
        <p:nvSpPr>
          <p:cNvPr id="3" name="Content Placeholder 2"/>
          <p:cNvSpPr>
            <a:spLocks noGrp="1"/>
          </p:cNvSpPr>
          <p:nvPr>
            <p:ph idx="1"/>
          </p:nvPr>
        </p:nvSpPr>
        <p:spPr/>
        <p:txBody>
          <a:bodyPr>
            <a:normAutofit/>
          </a:bodyPr>
          <a:lstStyle/>
          <a:p>
            <a:r>
              <a:rPr lang="en-US" sz="2000" dirty="0" smtClean="0"/>
              <a:t>Account for hazardous conditions which require a reduction in speed </a:t>
            </a:r>
            <a:r>
              <a:rPr lang="en-US" sz="1400" dirty="0" smtClean="0"/>
              <a:t>[Vehicle Safety Policy Section G.7]</a:t>
            </a:r>
          </a:p>
          <a:p>
            <a:pPr lvl="1"/>
            <a:r>
              <a:rPr lang="en-US" sz="2000" dirty="0" smtClean="0"/>
              <a:t>Wet or slippery surfaces such as ice or mud </a:t>
            </a:r>
            <a:r>
              <a:rPr lang="en-US" sz="1400" dirty="0"/>
              <a:t>[Vehicle Safety Policy Section </a:t>
            </a:r>
            <a:r>
              <a:rPr lang="en-US" sz="1400" dirty="0" smtClean="0"/>
              <a:t>G.7.A]</a:t>
            </a:r>
          </a:p>
          <a:p>
            <a:pPr lvl="1"/>
            <a:r>
              <a:rPr lang="en-US" sz="2000" dirty="0" smtClean="0"/>
              <a:t>Heavy pedestrian traffic </a:t>
            </a:r>
            <a:r>
              <a:rPr lang="en-US" sz="1400" dirty="0"/>
              <a:t>[Vehicle Safety Policy Section </a:t>
            </a:r>
            <a:r>
              <a:rPr lang="en-US" sz="1400" dirty="0" smtClean="0"/>
              <a:t>G.7.B]</a:t>
            </a:r>
          </a:p>
          <a:p>
            <a:pPr lvl="2"/>
            <a:r>
              <a:rPr lang="en-US" sz="1600" dirty="0" smtClean="0"/>
              <a:t>Watch for pedestrians using headphones or cellphones as they may be unaware of their surroundings</a:t>
            </a:r>
          </a:p>
          <a:p>
            <a:pPr lvl="1"/>
            <a:r>
              <a:rPr lang="en-US" sz="2000" dirty="0" smtClean="0"/>
              <a:t>Reduced visibility due to rain or bright sunshine </a:t>
            </a:r>
            <a:r>
              <a:rPr lang="en-US" sz="1400" dirty="0"/>
              <a:t>[Vehicle Safety Policy Section </a:t>
            </a:r>
            <a:r>
              <a:rPr lang="en-US" sz="1400" dirty="0" smtClean="0"/>
              <a:t>G.7C]</a:t>
            </a:r>
            <a:endParaRPr lang="en-US" sz="1400" dirty="0"/>
          </a:p>
          <a:p>
            <a:pPr lvl="1"/>
            <a:endParaRPr lang="en-US" sz="2000" dirty="0"/>
          </a:p>
          <a:p>
            <a:pPr lvl="1"/>
            <a:endParaRPr lang="en-US" sz="2000" dirty="0"/>
          </a:p>
          <a:p>
            <a:pPr lvl="1"/>
            <a:endParaRPr lang="en-US" sz="2000" dirty="0" smtClean="0"/>
          </a:p>
          <a:p>
            <a:endParaRPr lang="en-US" sz="2000" dirty="0" smtClean="0"/>
          </a:p>
          <a:p>
            <a:pPr lvl="1"/>
            <a:endParaRPr lang="en-US" sz="2000"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40808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an accident</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smtClean="0">
                <a:solidFill>
                  <a:schemeClr val="tx2"/>
                </a:solidFill>
              </a:rPr>
              <a:t>Emergency services should be contacted immediately if there are any injuries or damage that require attention </a:t>
            </a:r>
          </a:p>
          <a:p>
            <a:pPr lvl="1"/>
            <a:r>
              <a:rPr lang="en-US" dirty="0" smtClean="0">
                <a:solidFill>
                  <a:schemeClr val="tx1"/>
                </a:solidFill>
              </a:rPr>
              <a:t>UHPD: 713-743-3333 or 911 from a campus phone</a:t>
            </a:r>
          </a:p>
          <a:p>
            <a:r>
              <a:rPr lang="en-US" sz="2000" dirty="0" smtClean="0"/>
              <a:t>All accidents should be reported to your supervisor immediately</a:t>
            </a:r>
          </a:p>
          <a:p>
            <a:pPr lvl="1"/>
            <a:r>
              <a:rPr lang="en-US" dirty="0" smtClean="0"/>
              <a:t>The supervisor should contact the Department Vehicle Custodian, and they should both contact the UH Fleet Manager (Neal Smith: nsmith@central.uh.edu) </a:t>
            </a:r>
            <a:r>
              <a:rPr lang="en-US" sz="1400" dirty="0" smtClean="0"/>
              <a:t>[MAPP 03.01.04 Section 14.B]</a:t>
            </a:r>
          </a:p>
          <a:p>
            <a:r>
              <a:rPr lang="en-US" dirty="0" smtClean="0"/>
              <a:t>All university personnel have an </a:t>
            </a:r>
            <a:r>
              <a:rPr lang="en-US" b="1" dirty="0" smtClean="0"/>
              <a:t>obligation </a:t>
            </a:r>
            <a:r>
              <a:rPr lang="en-US" dirty="0" smtClean="0"/>
              <a:t>to report suspected cases of vehicle misuse to their supervisor. The supervisor, in turn, will notify the Department Vehicle Custodian who will then notify the Fleet Manager and appropriate university officials in accordance with the Fraud, Waste, and Abuse program </a:t>
            </a:r>
            <a:r>
              <a:rPr lang="en-US" sz="1400" dirty="0" smtClean="0"/>
              <a:t>[MAPP 03.01.04 Section 14.B]</a:t>
            </a:r>
          </a:p>
          <a:p>
            <a:pPr marL="457200" lvl="1" indent="0">
              <a:buNone/>
            </a:pPr>
            <a:endParaRPr lang="en-US" sz="2000" dirty="0"/>
          </a:p>
          <a:p>
            <a:pPr lvl="1"/>
            <a:endParaRPr lang="en-US" sz="2000" dirty="0"/>
          </a:p>
          <a:p>
            <a:pPr lvl="1"/>
            <a:endParaRPr lang="en-US" sz="2000" dirty="0" smtClean="0"/>
          </a:p>
          <a:p>
            <a:endParaRPr lang="en-US" sz="2000" dirty="0" smtClean="0"/>
          </a:p>
          <a:p>
            <a:pPr lvl="1"/>
            <a:endParaRPr lang="en-US" sz="2000"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48985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a:t>
            </a:r>
            <a:endParaRPr lang="en-US" dirty="0"/>
          </a:p>
        </p:txBody>
      </p:sp>
      <p:sp>
        <p:nvSpPr>
          <p:cNvPr id="3" name="Content Placeholder 2"/>
          <p:cNvSpPr>
            <a:spLocks noGrp="1"/>
          </p:cNvSpPr>
          <p:nvPr>
            <p:ph idx="1"/>
          </p:nvPr>
        </p:nvSpPr>
        <p:spPr/>
        <p:txBody>
          <a:bodyPr/>
          <a:lstStyle/>
          <a:p>
            <a:r>
              <a:rPr lang="en-US" dirty="0" smtClean="0"/>
              <a:t>Violations may lead to warning or citations issued by University-sanctioned enforcement officers</a:t>
            </a:r>
            <a:r>
              <a:rPr lang="en-US" smtClean="0"/>
              <a:t>. </a:t>
            </a:r>
            <a:endParaRPr lang="en-US" sz="1400" dirty="0" smtClean="0"/>
          </a:p>
          <a:p>
            <a:r>
              <a:rPr lang="en-US" dirty="0" smtClean="0"/>
              <a:t>Violations of policy can result in disciplinary actions including</a:t>
            </a:r>
          </a:p>
          <a:p>
            <a:pPr lvl="1"/>
            <a:r>
              <a:rPr lang="en-US" dirty="0" smtClean="0"/>
              <a:t>Suspension of cart usage.</a:t>
            </a:r>
          </a:p>
          <a:p>
            <a:pPr lvl="1"/>
            <a:r>
              <a:rPr lang="en-US" dirty="0" smtClean="0"/>
              <a:t>Progressive discipline up to and including termination of employment.</a:t>
            </a:r>
            <a:endParaRPr lang="en-US" dirty="0"/>
          </a:p>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537685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1224623" y="2829922"/>
            <a:ext cx="8761413" cy="3416300"/>
          </a:xfrm>
        </p:spPr>
        <p:txBody>
          <a:bodyPr/>
          <a:lstStyle/>
          <a:p>
            <a:r>
              <a:rPr lang="en-US" dirty="0" smtClean="0"/>
              <a:t>Please direct all questions to Patrick </a:t>
            </a:r>
            <a:r>
              <a:rPr lang="en-US" dirty="0" err="1" smtClean="0"/>
              <a:t>Grizzaffi</a:t>
            </a:r>
            <a:endParaRPr lang="en-US" dirty="0" smtClean="0"/>
          </a:p>
          <a:p>
            <a:pPr lvl="1"/>
            <a:r>
              <a:rPr lang="en-US" dirty="0" smtClean="0"/>
              <a:t>pjgrizza@central.uh.edu</a:t>
            </a:r>
          </a:p>
          <a:p>
            <a:pPr lvl="1"/>
            <a:r>
              <a:rPr lang="en-US" dirty="0" smtClean="0"/>
              <a:t>713-743-7332</a:t>
            </a:r>
          </a:p>
          <a:p>
            <a:pPr lvl="1"/>
            <a:r>
              <a:rPr lang="en-US" dirty="0" smtClean="0"/>
              <a:t>E Cullen Building, 32E</a:t>
            </a:r>
          </a:p>
          <a:p>
            <a:r>
              <a:rPr lang="en-US" dirty="0" smtClean="0"/>
              <a:t>Materials are available at: </a:t>
            </a:r>
            <a:r>
              <a:rPr lang="en-US" sz="2000" b="1" dirty="0" smtClean="0">
                <a:solidFill>
                  <a:srgbClr val="0070C0"/>
                </a:solidFill>
              </a:rPr>
              <a:t>share.uh.edu/</a:t>
            </a:r>
            <a:r>
              <a:rPr lang="en-US" sz="2000" b="1" dirty="0" err="1" smtClean="0">
                <a:solidFill>
                  <a:srgbClr val="0070C0"/>
                </a:solidFill>
              </a:rPr>
              <a:t>uit</a:t>
            </a:r>
            <a:r>
              <a:rPr lang="en-US" sz="2000" b="1" dirty="0" smtClean="0">
                <a:solidFill>
                  <a:srgbClr val="0070C0"/>
                </a:solidFill>
              </a:rPr>
              <a:t>/assets</a:t>
            </a:r>
          </a:p>
          <a:p>
            <a:pPr lvl="1"/>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108530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driving a vehicle</a:t>
            </a:r>
            <a:endParaRPr lang="en-US" dirty="0"/>
          </a:p>
        </p:txBody>
      </p:sp>
      <p:sp>
        <p:nvSpPr>
          <p:cNvPr id="3" name="Content Placeholder 2"/>
          <p:cNvSpPr>
            <a:spLocks noGrp="1"/>
          </p:cNvSpPr>
          <p:nvPr>
            <p:ph idx="1"/>
          </p:nvPr>
        </p:nvSpPr>
        <p:spPr/>
        <p:txBody>
          <a:bodyPr>
            <a:normAutofit/>
          </a:bodyPr>
          <a:lstStyle/>
          <a:p>
            <a:pPr lvl="1"/>
            <a:r>
              <a:rPr lang="en-US" sz="2000" dirty="0" smtClean="0"/>
              <a:t>Become an authorized user by completing a Motor Vehicle Record Evaluation </a:t>
            </a:r>
            <a:r>
              <a:rPr lang="en-US" sz="1400" dirty="0" smtClean="0"/>
              <a:t>[MAPP 06.05.03]</a:t>
            </a:r>
          </a:p>
          <a:p>
            <a:pPr lvl="1"/>
            <a:r>
              <a:rPr lang="en-US" sz="2000" dirty="0" smtClean="0"/>
              <a:t>Be familiar with all policies regarding vehicle and cart use</a:t>
            </a:r>
          </a:p>
          <a:p>
            <a:pPr lvl="2"/>
            <a:r>
              <a:rPr lang="en-US" sz="2000" dirty="0" smtClean="0"/>
              <a:t>Fleet Management </a:t>
            </a:r>
            <a:r>
              <a:rPr lang="en-US" sz="2000" dirty="0"/>
              <a:t>Plan - </a:t>
            </a:r>
            <a:r>
              <a:rPr lang="en-US" sz="1600" dirty="0"/>
              <a:t>MAPP </a:t>
            </a:r>
            <a:r>
              <a:rPr lang="en-US" sz="1600" dirty="0" smtClean="0"/>
              <a:t>03.1.04</a:t>
            </a:r>
          </a:p>
          <a:p>
            <a:pPr lvl="2"/>
            <a:r>
              <a:rPr lang="en-US" sz="2000" dirty="0"/>
              <a:t>Pedestrian Safety - </a:t>
            </a:r>
            <a:r>
              <a:rPr lang="en-US" sz="1600" dirty="0"/>
              <a:t>SAM </a:t>
            </a:r>
            <a:r>
              <a:rPr lang="en-US" sz="1600" dirty="0" smtClean="0"/>
              <a:t>01.C.15</a:t>
            </a:r>
          </a:p>
          <a:p>
            <a:pPr lvl="2"/>
            <a:r>
              <a:rPr lang="en-US" sz="2000" dirty="0" smtClean="0"/>
              <a:t>Vehicle Safety Policy</a:t>
            </a:r>
          </a:p>
          <a:p>
            <a:pPr lvl="2"/>
            <a:r>
              <a:rPr lang="en-US" sz="2000" dirty="0" smtClean="0"/>
              <a:t>UIT Fleet Management and Operations plan</a:t>
            </a:r>
          </a:p>
          <a:p>
            <a:pPr lvl="1"/>
            <a:r>
              <a:rPr lang="en-US" sz="2000" dirty="0" smtClean="0"/>
              <a:t>Complete online training via TAP</a:t>
            </a:r>
          </a:p>
          <a:p>
            <a:pPr lvl="1"/>
            <a:endParaRPr lang="en-US" sz="2000" dirty="0" smtClean="0"/>
          </a:p>
        </p:txBody>
      </p:sp>
      <p:sp>
        <p:nvSpPr>
          <p:cNvPr id="7" name="Slide Number Placeholder 6"/>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155653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(and staying) authorized</a:t>
            </a:r>
            <a:endParaRPr lang="en-US" dirty="0"/>
          </a:p>
        </p:txBody>
      </p:sp>
      <p:sp>
        <p:nvSpPr>
          <p:cNvPr id="3" name="Content Placeholder 2"/>
          <p:cNvSpPr>
            <a:spLocks noGrp="1"/>
          </p:cNvSpPr>
          <p:nvPr>
            <p:ph idx="1"/>
          </p:nvPr>
        </p:nvSpPr>
        <p:spPr/>
        <p:txBody>
          <a:bodyPr>
            <a:normAutofit fontScale="70000" lnSpcReduction="20000"/>
          </a:bodyPr>
          <a:lstStyle/>
          <a:p>
            <a:r>
              <a:rPr lang="en-US" sz="2800" dirty="0" smtClean="0"/>
              <a:t>Have a completed Motor Vehicle Record Evaluation on file </a:t>
            </a:r>
            <a:r>
              <a:rPr lang="en-US" sz="2000" dirty="0" smtClean="0"/>
              <a:t>[MAPP 06.05.03</a:t>
            </a:r>
            <a:r>
              <a:rPr lang="en-US" sz="2800" dirty="0" smtClean="0"/>
              <a:t>]</a:t>
            </a:r>
          </a:p>
          <a:p>
            <a:r>
              <a:rPr lang="en-US" sz="2800" dirty="0" smtClean="0"/>
              <a:t>Have a valid State of TX driver’s license and adhere to state motor vehicle laws</a:t>
            </a:r>
            <a:r>
              <a:rPr lang="en-US" sz="2000" dirty="0" smtClean="0"/>
              <a:t>[MAPP 03.01.04 Section 6]</a:t>
            </a:r>
          </a:p>
          <a:p>
            <a:r>
              <a:rPr lang="en-US" sz="2800" dirty="0" smtClean="0"/>
              <a:t>All traffic citations and other vehicle-related violations issued to the driver of a university vehicle must be reported to their supervisor </a:t>
            </a:r>
            <a:r>
              <a:rPr lang="en-US" sz="2300" dirty="0" smtClean="0"/>
              <a:t>(even if received while driving a non-campus vehicle) </a:t>
            </a:r>
            <a:r>
              <a:rPr lang="en-US" sz="2000" dirty="0" smtClean="0"/>
              <a:t>[MAPP 03.01.04 Section 8.C]</a:t>
            </a:r>
          </a:p>
          <a:p>
            <a:r>
              <a:rPr lang="en-US" sz="2800" dirty="0" smtClean="0"/>
              <a:t>Immediately notify your supervisor if your driver’s license is suspended or revoked and cease using a university owned vehicle  </a:t>
            </a:r>
            <a:r>
              <a:rPr lang="en-US" sz="2000" dirty="0" smtClean="0"/>
              <a:t>[MAPP 03.01.04 Section 8.C]</a:t>
            </a:r>
          </a:p>
          <a:p>
            <a:r>
              <a:rPr lang="en-US" sz="2800" dirty="0" smtClean="0"/>
              <a:t>Notify supervisor and/or Department Vehicle Custodian of any safety or maintenance issues </a:t>
            </a:r>
            <a:r>
              <a:rPr lang="en-US" sz="2000" dirty="0" smtClean="0"/>
              <a:t>[Vehicle Safety Policy Section C.4]</a:t>
            </a:r>
          </a:p>
        </p:txBody>
      </p:sp>
      <p:sp>
        <p:nvSpPr>
          <p:cNvPr id="7" name="Slide Number Placeholder 6"/>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874470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a cart</a:t>
            </a:r>
            <a:endParaRPr lang="en-US" dirty="0"/>
          </a:p>
        </p:txBody>
      </p:sp>
      <p:sp>
        <p:nvSpPr>
          <p:cNvPr id="3" name="Content Placeholder 2"/>
          <p:cNvSpPr>
            <a:spLocks noGrp="1"/>
          </p:cNvSpPr>
          <p:nvPr>
            <p:ph idx="1"/>
          </p:nvPr>
        </p:nvSpPr>
        <p:spPr/>
        <p:txBody>
          <a:bodyPr>
            <a:noAutofit/>
          </a:bodyPr>
          <a:lstStyle/>
          <a:p>
            <a:r>
              <a:rPr lang="en-US" sz="2000" dirty="0" smtClean="0"/>
              <a:t>If a cart parking space is available it should be used.</a:t>
            </a:r>
          </a:p>
          <a:p>
            <a:r>
              <a:rPr lang="en-US" sz="2000" dirty="0" smtClean="0"/>
              <a:t>Do not park with 25 feet of university building entrance except for the loading and unloading of equipment </a:t>
            </a:r>
            <a:r>
              <a:rPr lang="en-US" sz="1400" dirty="0" smtClean="0"/>
              <a:t>[SAM 01.C.15 Section 2.4.1]</a:t>
            </a:r>
          </a:p>
          <a:p>
            <a:r>
              <a:rPr lang="en-US" sz="2000" dirty="0" smtClean="0"/>
              <a:t>Parking on grass or landscaped areas is prohibited (unless approved by university management at the director level or higher) </a:t>
            </a:r>
            <a:r>
              <a:rPr lang="en-US" sz="1400" dirty="0" smtClean="0"/>
              <a:t>[SAM 01.C.15 section 2.4.2]</a:t>
            </a:r>
          </a:p>
          <a:p>
            <a:r>
              <a:rPr lang="en-US" sz="2000" dirty="0" smtClean="0"/>
              <a:t>Do not park in any way that obstructs the flow of pedestrian traffic. </a:t>
            </a:r>
            <a:r>
              <a:rPr lang="en-US" sz="1400" dirty="0" smtClean="0"/>
              <a:t>[Vehicle Safety Policy]</a:t>
            </a:r>
            <a:endParaRPr lang="en-US" sz="1050" dirty="0" smtClean="0"/>
          </a:p>
          <a:p>
            <a:r>
              <a:rPr lang="en-US" sz="2000" dirty="0" smtClean="0"/>
              <a:t>Do not park within 15 feet of a fire hydrant, or 5 feet of artwork. </a:t>
            </a:r>
            <a:r>
              <a:rPr lang="en-US" sz="1400" dirty="0" smtClean="0"/>
              <a:t>[Vehicle Safety Policy]</a:t>
            </a:r>
            <a:endParaRPr lang="en-US" sz="1400" dirty="0"/>
          </a:p>
          <a:p>
            <a:endParaRPr lang="en-US" sz="2000" dirty="0" smtClean="0"/>
          </a:p>
          <a:p>
            <a:endParaRPr lang="en-US" sz="2000" dirty="0"/>
          </a:p>
          <a:p>
            <a:endParaRPr lang="en-US" sz="2000"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568544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a cart</a:t>
            </a:r>
            <a:endParaRPr lang="en-US" dirty="0"/>
          </a:p>
        </p:txBody>
      </p:sp>
      <p:sp>
        <p:nvSpPr>
          <p:cNvPr id="3" name="Content Placeholder 2"/>
          <p:cNvSpPr>
            <a:spLocks noGrp="1"/>
          </p:cNvSpPr>
          <p:nvPr>
            <p:ph idx="1"/>
          </p:nvPr>
        </p:nvSpPr>
        <p:spPr/>
        <p:txBody>
          <a:bodyPr>
            <a:normAutofit/>
          </a:bodyPr>
          <a:lstStyle/>
          <a:p>
            <a:r>
              <a:rPr lang="en-US" sz="2000" dirty="0" smtClean="0"/>
              <a:t>Driving on landscaped areas is prohibited </a:t>
            </a:r>
            <a:r>
              <a:rPr lang="en-US" sz="1400" dirty="0" smtClean="0"/>
              <a:t>[SAM 01.C.15 Section 2.3]</a:t>
            </a:r>
          </a:p>
          <a:p>
            <a:r>
              <a:rPr lang="en-US" sz="2000" dirty="0" smtClean="0"/>
              <a:t>Use extra caution when driving on or crossing streets. Use intersections with traffic lights when possible, and follow rules of vehicles, not pedestrians, when crossing</a:t>
            </a:r>
            <a:endParaRPr lang="en-US" sz="1400" dirty="0" smtClean="0"/>
          </a:p>
          <a:p>
            <a:r>
              <a:rPr lang="en-US" sz="2000" dirty="0" smtClean="0"/>
              <a:t>Come to a complete stop before crossing a roadway or proceeding through intersecting sidewalks or other areas that have blind spots </a:t>
            </a:r>
            <a:r>
              <a:rPr lang="en-US" sz="1400" dirty="0" smtClean="0"/>
              <a:t>[Vehicle Safety Policy Section E.5.1]</a:t>
            </a:r>
          </a:p>
          <a:p>
            <a:pPr marL="0" indent="0">
              <a:buNone/>
            </a:pPr>
            <a:endParaRPr lang="en-US" dirty="0" smtClean="0"/>
          </a:p>
        </p:txBody>
      </p:sp>
      <p:sp>
        <p:nvSpPr>
          <p:cNvPr id="7" name="Slide Number Placeholder 6"/>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448328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with pedestrians</a:t>
            </a:r>
            <a:endParaRPr lang="en-US" dirty="0"/>
          </a:p>
        </p:txBody>
      </p:sp>
      <p:sp>
        <p:nvSpPr>
          <p:cNvPr id="3" name="Content Placeholder 2"/>
          <p:cNvSpPr>
            <a:spLocks noGrp="1"/>
          </p:cNvSpPr>
          <p:nvPr>
            <p:ph idx="1"/>
          </p:nvPr>
        </p:nvSpPr>
        <p:spPr/>
        <p:txBody>
          <a:bodyPr>
            <a:normAutofit fontScale="92500" lnSpcReduction="10000"/>
          </a:bodyPr>
          <a:lstStyle/>
          <a:p>
            <a:r>
              <a:rPr lang="en-US" sz="1900" dirty="0" smtClean="0"/>
              <a:t>Pedestrians have the right of way at all times </a:t>
            </a:r>
            <a:r>
              <a:rPr lang="en-US" sz="1500" dirty="0" smtClean="0"/>
              <a:t>[SAM 01.C.15 section 2.1]</a:t>
            </a:r>
          </a:p>
          <a:p>
            <a:r>
              <a:rPr lang="en-US" sz="1900" dirty="0" smtClean="0"/>
              <a:t>The speed limit is 10 miles per hour when in view of pedestrians </a:t>
            </a:r>
            <a:r>
              <a:rPr lang="en-US" sz="1500" dirty="0" smtClean="0"/>
              <a:t>[SAM 01.C.15 section 2.1]</a:t>
            </a:r>
          </a:p>
          <a:p>
            <a:r>
              <a:rPr lang="en-US" sz="1900" dirty="0" smtClean="0"/>
              <a:t>Do not drive on sidewalks or pathways that are too narrow to accommodate both vehicle and pedestrians </a:t>
            </a:r>
            <a:r>
              <a:rPr lang="en-US" sz="1500" dirty="0" smtClean="0"/>
              <a:t>[SAM 01.C.15 section 2.2.3]</a:t>
            </a:r>
          </a:p>
          <a:p>
            <a:r>
              <a:rPr lang="en-US" sz="1900" dirty="0" smtClean="0"/>
              <a:t>If you are on a pathway with pedestrians, the maximum speed of the vehicle may not exceed that of the pedestrian traffic </a:t>
            </a:r>
            <a:r>
              <a:rPr lang="en-US" sz="1500" dirty="0" smtClean="0"/>
              <a:t>[SAM 01.C.15]</a:t>
            </a:r>
          </a:p>
          <a:p>
            <a:r>
              <a:rPr lang="en-US" sz="1900" dirty="0" smtClean="0"/>
              <a:t>If at all possible avoid walkways during high traffic times, such as between classes </a:t>
            </a:r>
            <a:r>
              <a:rPr lang="en-US" sz="1500" dirty="0" smtClean="0"/>
              <a:t>[SAM 01.C.15 Section 2.2.3]</a:t>
            </a:r>
          </a:p>
          <a:p>
            <a:r>
              <a:rPr lang="en-US" sz="1900" dirty="0" smtClean="0"/>
              <a:t>Only cross roadways at pedestrian crosswalks by slowly driving </a:t>
            </a:r>
            <a:r>
              <a:rPr lang="en-US" sz="1900" u="sng" dirty="0" smtClean="0"/>
              <a:t>alongside the crosswalk</a:t>
            </a:r>
            <a:r>
              <a:rPr lang="en-US" sz="1900" dirty="0" smtClean="0"/>
              <a:t> (do not drive within the marked area) </a:t>
            </a:r>
            <a:r>
              <a:rPr lang="en-US" sz="1500" dirty="0" smtClean="0"/>
              <a:t>[Vehicle Safety Policy E.5.3]</a:t>
            </a:r>
          </a:p>
          <a:p>
            <a:pPr lvl="1"/>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103857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Paths</a:t>
            </a:r>
            <a:endParaRPr 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0307" y="2688719"/>
            <a:ext cx="5135977" cy="3316808"/>
          </a:xfrm>
          <a:ln>
            <a:solidFill>
              <a:srgbClr val="FF0000"/>
            </a:solidFill>
          </a:ln>
        </p:spPr>
      </p:pic>
      <p:sp>
        <p:nvSpPr>
          <p:cNvPr id="14" name="TextBox 13"/>
          <p:cNvSpPr txBox="1"/>
          <p:nvPr/>
        </p:nvSpPr>
        <p:spPr>
          <a:xfrm>
            <a:off x="1154954" y="3260257"/>
            <a:ext cx="3187337" cy="2185214"/>
          </a:xfrm>
          <a:prstGeom prst="rect">
            <a:avLst/>
          </a:prstGeom>
          <a:noFill/>
          <a:ln>
            <a:noFill/>
          </a:ln>
        </p:spPr>
        <p:txBody>
          <a:bodyPr wrap="square" rtlCol="0">
            <a:spAutoFit/>
          </a:bodyPr>
          <a:lstStyle/>
          <a:p>
            <a:pPr marL="285750" indent="-285750">
              <a:buClr>
                <a:schemeClr val="accent1"/>
              </a:buClr>
              <a:buSzPct val="80000"/>
              <a:buFont typeface="Century Gothic" panose="020B0502020202020204" pitchFamily="34" charset="0"/>
              <a:buChar char="►"/>
            </a:pPr>
            <a:r>
              <a:rPr lang="en-US" dirty="0" smtClean="0"/>
              <a:t>Pedestrian Walkways </a:t>
            </a:r>
          </a:p>
          <a:p>
            <a:pPr lvl="1">
              <a:buClr>
                <a:schemeClr val="accent1"/>
              </a:buClr>
              <a:buSzPct val="80000"/>
            </a:pPr>
            <a:r>
              <a:rPr lang="en-US" sz="1400" dirty="0" smtClean="0">
                <a:solidFill>
                  <a:srgbClr val="FF0000"/>
                </a:solidFill>
              </a:rPr>
              <a:t>Do not operate a cart on pedestrian walkways</a:t>
            </a:r>
          </a:p>
          <a:p>
            <a:pPr lvl="1">
              <a:buClr>
                <a:schemeClr val="accent1"/>
              </a:buClr>
              <a:buSzPct val="80000"/>
            </a:pPr>
            <a:endParaRPr lang="en-US" dirty="0" smtClean="0"/>
          </a:p>
          <a:p>
            <a:pPr marL="285750" indent="-285750">
              <a:buClr>
                <a:schemeClr val="accent1"/>
              </a:buClr>
              <a:buSzPct val="80000"/>
              <a:buFont typeface="Century Gothic" panose="020B0502020202020204" pitchFamily="34" charset="0"/>
              <a:buChar char="►"/>
            </a:pPr>
            <a:r>
              <a:rPr lang="en-US" dirty="0" smtClean="0"/>
              <a:t>Shared Pathways </a:t>
            </a:r>
          </a:p>
          <a:p>
            <a:pPr marL="285750" indent="-285750">
              <a:buClr>
                <a:schemeClr val="accent1"/>
              </a:buClr>
              <a:buSzPct val="80000"/>
              <a:buFont typeface="Century Gothic" panose="020B0502020202020204" pitchFamily="34" charset="0"/>
              <a:buChar char="►"/>
            </a:pPr>
            <a:endParaRPr lang="en-US" dirty="0" smtClean="0"/>
          </a:p>
          <a:p>
            <a:pPr marL="285750" indent="-285750">
              <a:buClr>
                <a:schemeClr val="accent1"/>
              </a:buClr>
              <a:buSzPct val="80000"/>
              <a:buFont typeface="Century Gothic" panose="020B0502020202020204" pitchFamily="34" charset="0"/>
              <a:buChar char="►"/>
            </a:pPr>
            <a:endParaRPr lang="en-US" dirty="0" smtClean="0"/>
          </a:p>
          <a:p>
            <a:pPr marL="285750" indent="-285750">
              <a:buClr>
                <a:schemeClr val="accent1"/>
              </a:buClr>
              <a:buSzPct val="80000"/>
              <a:buFont typeface="Century Gothic" panose="020B0502020202020204" pitchFamily="34" charset="0"/>
              <a:buChar char="►"/>
            </a:pPr>
            <a:r>
              <a:rPr lang="en-US" dirty="0" smtClean="0"/>
              <a:t>Campus Streets</a:t>
            </a:r>
          </a:p>
        </p:txBody>
      </p:sp>
      <p:sp>
        <p:nvSpPr>
          <p:cNvPr id="15" name="Slide Number Placeholder 1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649177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Paths</a:t>
            </a:r>
            <a:endParaRPr 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0308" y="2688719"/>
            <a:ext cx="5135975" cy="3316808"/>
          </a:xfrm>
          <a:ln>
            <a:solidFill>
              <a:srgbClr val="FF0000"/>
            </a:solidFill>
          </a:ln>
        </p:spPr>
      </p:pic>
      <p:sp>
        <p:nvSpPr>
          <p:cNvPr id="14" name="TextBox 13"/>
          <p:cNvSpPr txBox="1"/>
          <p:nvPr/>
        </p:nvSpPr>
        <p:spPr>
          <a:xfrm>
            <a:off x="1154954" y="3260257"/>
            <a:ext cx="3340846" cy="2185214"/>
          </a:xfrm>
          <a:prstGeom prst="rect">
            <a:avLst/>
          </a:prstGeom>
          <a:noFill/>
          <a:ln>
            <a:noFill/>
          </a:ln>
        </p:spPr>
        <p:txBody>
          <a:bodyPr wrap="square" rtlCol="0">
            <a:spAutoFit/>
          </a:bodyPr>
          <a:lstStyle/>
          <a:p>
            <a:pPr marL="285750" indent="-285750">
              <a:buClr>
                <a:schemeClr val="accent1"/>
              </a:buClr>
              <a:buSzPct val="80000"/>
              <a:buFont typeface="Century Gothic" panose="020B0502020202020204" pitchFamily="34" charset="0"/>
              <a:buChar char="►"/>
            </a:pPr>
            <a:r>
              <a:rPr lang="en-US" dirty="0"/>
              <a:t>Pedestrian </a:t>
            </a:r>
            <a:r>
              <a:rPr lang="en-US" dirty="0" smtClean="0"/>
              <a:t>Walkways </a:t>
            </a:r>
            <a:r>
              <a:rPr lang="en-US" b="1" dirty="0" smtClean="0">
                <a:solidFill>
                  <a:schemeClr val="tx2"/>
                </a:solidFill>
              </a:rPr>
              <a:t>-----</a:t>
            </a:r>
            <a:endParaRPr lang="en-US" b="1" dirty="0">
              <a:solidFill>
                <a:schemeClr val="tx2"/>
              </a:solidFill>
            </a:endParaRPr>
          </a:p>
          <a:p>
            <a:pPr lvl="1">
              <a:buClr>
                <a:schemeClr val="accent1"/>
              </a:buClr>
              <a:buSzPct val="80000"/>
            </a:pPr>
            <a:r>
              <a:rPr lang="en-US" sz="1400" dirty="0">
                <a:solidFill>
                  <a:srgbClr val="FF0000"/>
                </a:solidFill>
              </a:rPr>
              <a:t>Do not operate a cart on pedestrian walkways</a:t>
            </a:r>
          </a:p>
          <a:p>
            <a:pPr lvl="1">
              <a:buClr>
                <a:schemeClr val="accent1"/>
              </a:buClr>
              <a:buSzPct val="80000"/>
            </a:pPr>
            <a:endParaRPr lang="en-US" dirty="0"/>
          </a:p>
          <a:p>
            <a:pPr marL="285750" indent="-285750">
              <a:buClr>
                <a:schemeClr val="accent1"/>
              </a:buClr>
              <a:buSzPct val="80000"/>
              <a:buFont typeface="Century Gothic" panose="020B0502020202020204" pitchFamily="34" charset="0"/>
              <a:buChar char="►"/>
            </a:pPr>
            <a:r>
              <a:rPr lang="en-US" dirty="0"/>
              <a:t>Shared </a:t>
            </a:r>
            <a:r>
              <a:rPr lang="en-US" dirty="0" smtClean="0"/>
              <a:t>Pathways </a:t>
            </a:r>
            <a:r>
              <a:rPr lang="en-US" b="1" dirty="0" smtClean="0">
                <a:solidFill>
                  <a:srgbClr val="FFC000"/>
                </a:solidFill>
              </a:rPr>
              <a:t>-----</a:t>
            </a:r>
            <a:endParaRPr lang="en-US" b="1" dirty="0">
              <a:solidFill>
                <a:srgbClr val="FFC000"/>
              </a:solidFill>
            </a:endParaRPr>
          </a:p>
          <a:p>
            <a:pPr marL="285750" indent="-285750">
              <a:buClr>
                <a:schemeClr val="accent1"/>
              </a:buClr>
              <a:buSzPct val="80000"/>
              <a:buFont typeface="Century Gothic" panose="020B0502020202020204" pitchFamily="34" charset="0"/>
              <a:buChar char="►"/>
            </a:pPr>
            <a:endParaRPr lang="en-US" dirty="0"/>
          </a:p>
          <a:p>
            <a:pPr marL="285750" indent="-285750">
              <a:buClr>
                <a:schemeClr val="accent1"/>
              </a:buClr>
              <a:buSzPct val="80000"/>
              <a:buFont typeface="Century Gothic" panose="020B0502020202020204" pitchFamily="34" charset="0"/>
              <a:buChar char="►"/>
            </a:pPr>
            <a:endParaRPr lang="en-US" dirty="0"/>
          </a:p>
          <a:p>
            <a:pPr marL="285750" indent="-285750">
              <a:buClr>
                <a:schemeClr val="accent1"/>
              </a:buClr>
              <a:buSzPct val="80000"/>
              <a:buFont typeface="Century Gothic" panose="020B0502020202020204" pitchFamily="34" charset="0"/>
              <a:buChar char="►"/>
            </a:pPr>
            <a:r>
              <a:rPr lang="en-US" dirty="0"/>
              <a:t>Campus </a:t>
            </a:r>
            <a:r>
              <a:rPr lang="en-US" dirty="0" smtClean="0"/>
              <a:t>Streets </a:t>
            </a:r>
            <a:r>
              <a:rPr lang="en-US" b="1" dirty="0" smtClean="0">
                <a:solidFill>
                  <a:srgbClr val="00B050"/>
                </a:solidFill>
              </a:rPr>
              <a:t>-----</a:t>
            </a:r>
            <a:endParaRPr lang="en-US" b="1" dirty="0">
              <a:solidFill>
                <a:srgbClr val="00B050"/>
              </a:solidFill>
            </a:endParaRPr>
          </a:p>
        </p:txBody>
      </p:sp>
      <p:sp>
        <p:nvSpPr>
          <p:cNvPr id="15" name="Slide Number Placeholder 1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972641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guidelines</a:t>
            </a:r>
            <a:endParaRPr lang="en-US" dirty="0"/>
          </a:p>
        </p:txBody>
      </p:sp>
      <p:sp>
        <p:nvSpPr>
          <p:cNvPr id="3" name="Content Placeholder 2"/>
          <p:cNvSpPr>
            <a:spLocks noGrp="1"/>
          </p:cNvSpPr>
          <p:nvPr>
            <p:ph idx="1"/>
          </p:nvPr>
        </p:nvSpPr>
        <p:spPr/>
        <p:txBody>
          <a:bodyPr>
            <a:normAutofit fontScale="92500" lnSpcReduction="10000"/>
          </a:bodyPr>
          <a:lstStyle/>
          <a:p>
            <a:r>
              <a:rPr lang="en-US" sz="1900" dirty="0" smtClean="0"/>
              <a:t>Drivers are responsible for cart security </a:t>
            </a:r>
            <a:r>
              <a:rPr lang="en-US" sz="1500" dirty="0" smtClean="0"/>
              <a:t>[Vehicle Safety Policy Section C.2]</a:t>
            </a:r>
          </a:p>
          <a:p>
            <a:pPr lvl="1"/>
            <a:r>
              <a:rPr lang="en-US" sz="1700" dirty="0" smtClean="0"/>
              <a:t>Use locks if provided</a:t>
            </a:r>
          </a:p>
          <a:p>
            <a:pPr lvl="1"/>
            <a:r>
              <a:rPr lang="en-US" sz="1700" dirty="0" smtClean="0"/>
              <a:t>Do not leave keys or other valuables in the vehicle</a:t>
            </a:r>
          </a:p>
          <a:p>
            <a:r>
              <a:rPr lang="en-US" sz="1900" dirty="0" smtClean="0"/>
              <a:t>Do not use a vehicle owned by another campus department </a:t>
            </a:r>
            <a:r>
              <a:rPr lang="en-US" sz="1500" dirty="0" smtClean="0"/>
              <a:t>[Vehicle Safety Policy Section A.4]</a:t>
            </a:r>
          </a:p>
          <a:p>
            <a:r>
              <a:rPr lang="en-US" sz="2200" dirty="0" smtClean="0"/>
              <a:t>Do not give rides to passengers who are not work related </a:t>
            </a:r>
            <a:r>
              <a:rPr lang="en-US" sz="1500" dirty="0" smtClean="0"/>
              <a:t>[Vehicle Safety Policy]</a:t>
            </a:r>
          </a:p>
          <a:p>
            <a:r>
              <a:rPr lang="en-US" sz="1900" dirty="0" smtClean="0"/>
              <a:t>Carry and secure all cargo safely </a:t>
            </a:r>
            <a:r>
              <a:rPr lang="en-US" sz="1500" dirty="0" smtClean="0"/>
              <a:t>[Vehicle Safety Policy Section G.6]</a:t>
            </a:r>
          </a:p>
          <a:p>
            <a:pPr lvl="1"/>
            <a:r>
              <a:rPr lang="en-US" sz="1700" dirty="0" smtClean="0"/>
              <a:t>Cargo should not extend more than 1 foot to either side. Cargo extending more than 3 feet to the rear should be marked with a brightly covered material </a:t>
            </a:r>
            <a:r>
              <a:rPr lang="en-US" sz="1500" dirty="0" smtClean="0"/>
              <a:t>[Vehicle Safety Policy Section G.6.1-5]</a:t>
            </a:r>
            <a:endParaRPr lang="en-US" sz="1500" dirty="0"/>
          </a:p>
          <a:p>
            <a:endParaRPr lang="en-US" dirty="0" smtClean="0"/>
          </a:p>
          <a:p>
            <a:pPr lvl="1"/>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844493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E55E5F7D44AD43B7B9B86174485D48" ma:contentTypeVersion="0" ma:contentTypeDescription="Create a new document." ma:contentTypeScope="" ma:versionID="2bc2a76103bdd2245ada83f4e58c43d7">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F3F5E1-AD4A-48B2-9F6D-DCBC44E74CA5}"/>
</file>

<file path=customXml/itemProps2.xml><?xml version="1.0" encoding="utf-8"?>
<ds:datastoreItem xmlns:ds="http://schemas.openxmlformats.org/officeDocument/2006/customXml" ds:itemID="{C1698263-87BB-4AC1-B04E-88EBD9B2AF37}">
  <ds:schemaRefs>
    <ds:schemaRef ds:uri="http://schemas.microsoft.com/sharepoint/v3/contenttype/forms"/>
  </ds:schemaRefs>
</ds:datastoreItem>
</file>

<file path=customXml/itemProps3.xml><?xml version="1.0" encoding="utf-8"?>
<ds:datastoreItem xmlns:ds="http://schemas.openxmlformats.org/officeDocument/2006/customXml" ds:itemID="{9F09AB69-24A0-410A-81A8-42CC333EAAE3}">
  <ds:schemaRefs>
    <ds:schemaRef ds:uri="http://purl.org/dc/terms/"/>
    <ds:schemaRef ds:uri="http://schemas.openxmlformats.org/package/2006/metadata/core-properties"/>
    <ds:schemaRef ds:uri="http://purl.org/dc/dcmitype/"/>
    <ds:schemaRef ds:uri="http://schemas.microsoft.com/office/2006/documentManagement/types"/>
    <ds:schemaRef ds:uri="ee16bad5-a2bf-4c6b-b60f-b7526f2764af"/>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2223</TotalTime>
  <Words>1056</Words>
  <Application>Microsoft Office PowerPoint</Application>
  <PresentationFormat>Widescreen</PresentationFormat>
  <Paragraphs>113</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 Boardroom</vt:lpstr>
      <vt:lpstr>UIT Vehicle Safety @ UH</vt:lpstr>
      <vt:lpstr>Before driving a vehicle</vt:lpstr>
      <vt:lpstr>Getting (and staying) authorized</vt:lpstr>
      <vt:lpstr>Parking a cart</vt:lpstr>
      <vt:lpstr>Driving a cart</vt:lpstr>
      <vt:lpstr>Interacting with pedestrians</vt:lpstr>
      <vt:lpstr>Types of Paths</vt:lpstr>
      <vt:lpstr>Types of Paths</vt:lpstr>
      <vt:lpstr>Operational guidelines</vt:lpstr>
      <vt:lpstr>Vehicle safety</vt:lpstr>
      <vt:lpstr>Vehicle safety cont.</vt:lpstr>
      <vt:lpstr>Reporting an accident</vt:lpstr>
      <vt:lpstr>Enforcement </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Cameras @ Construction</dc:title>
  <dc:creator>Fouty, Dennis</dc:creator>
  <cp:lastModifiedBy>Grizzaffi, Patrick J</cp:lastModifiedBy>
  <cp:revision>63</cp:revision>
  <dcterms:created xsi:type="dcterms:W3CDTF">2015-01-21T13:46:29Z</dcterms:created>
  <dcterms:modified xsi:type="dcterms:W3CDTF">2017-09-07T18:53:00Z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0x01010088453A8E8BE77C458DF07BFC0C0809F3</vt:lpwstr>
  </property>
</Properties>
</file>